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x-wav"/>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10"/>
  </p:notesMasterIdLst>
  <p:handoutMasterIdLst>
    <p:handoutMasterId r:id="rId11"/>
  </p:handoutMasterIdLst>
  <p:sldIdLst>
    <p:sldId id="256" r:id="rId2"/>
    <p:sldId id="257" r:id="rId3"/>
    <p:sldId id="263" r:id="rId4"/>
    <p:sldId id="258" r:id="rId5"/>
    <p:sldId id="259" r:id="rId6"/>
    <p:sldId id="260" r:id="rId7"/>
    <p:sldId id="261" r:id="rId8"/>
    <p:sldId id="262"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73" autoAdjust="0"/>
    <p:restoredTop sz="94660"/>
  </p:normalViewPr>
  <p:slideViewPr>
    <p:cSldViewPr snapToGrid="0">
      <p:cViewPr varScale="1">
        <p:scale>
          <a:sx n="111" d="100"/>
          <a:sy n="111" d="100"/>
        </p:scale>
        <p:origin x="420"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stbilgi Yer Tutucusu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tr-TR"/>
          </a:p>
        </p:txBody>
      </p:sp>
      <p:sp>
        <p:nvSpPr>
          <p:cNvPr id="3" name="Veri Yer Tutucusu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B411D2C-2927-4517-9640-BCCF470EE1A7}" type="datetimeFigureOut">
              <a:rPr lang="tr-TR" smtClean="0"/>
              <a:t>22.2.2015</a:t>
            </a:fld>
            <a:endParaRPr lang="tr-TR"/>
          </a:p>
        </p:txBody>
      </p:sp>
      <p:sp>
        <p:nvSpPr>
          <p:cNvPr id="4" name="Altbilgi Yer Tutucusu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tr-TR"/>
          </a:p>
        </p:txBody>
      </p:sp>
      <p:sp>
        <p:nvSpPr>
          <p:cNvPr id="5" name="Slayt Numarası Yer Tutucusu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DBC59C0-7660-4BF1-9BA0-6C5C2428A5F0}" type="slidenum">
              <a:rPr lang="tr-TR" smtClean="0"/>
              <a:t>‹#›</a:t>
            </a:fld>
            <a:endParaRPr lang="tr-TR"/>
          </a:p>
        </p:txBody>
      </p:sp>
    </p:spTree>
    <p:extLst>
      <p:ext uri="{BB962C8B-B14F-4D97-AF65-F5344CB8AC3E}">
        <p14:creationId xmlns:p14="http://schemas.microsoft.com/office/powerpoint/2010/main" val="380914254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stbilgi Yer Tutucusu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tr-TR"/>
          </a:p>
        </p:txBody>
      </p:sp>
      <p:sp>
        <p:nvSpPr>
          <p:cNvPr id="3" name="Veri Yer Tutucusu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49E8F61-E3B8-4427-B80A-FD99C6EA1AD9}" type="datetimeFigureOut">
              <a:rPr lang="tr-TR" smtClean="0"/>
              <a:t>22.2.2015</a:t>
            </a:fld>
            <a:endParaRPr lang="tr-TR"/>
          </a:p>
        </p:txBody>
      </p:sp>
      <p:sp>
        <p:nvSpPr>
          <p:cNvPr id="4" name="Slayt Görüntüsü Yer Tutucusu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tr-TR"/>
          </a:p>
        </p:txBody>
      </p:sp>
      <p:sp>
        <p:nvSpPr>
          <p:cNvPr id="5" name="Not Yer Tutucusu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6" name="Altbilgi Yer Tutucusu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tr-TR"/>
          </a:p>
        </p:txBody>
      </p:sp>
      <p:sp>
        <p:nvSpPr>
          <p:cNvPr id="7" name="Slayt Numarası Yer Tutucus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563E702-019E-4CDF-A258-A891FAD76BC4}" type="slidenum">
              <a:rPr lang="tr-TR" smtClean="0"/>
              <a:t>‹#›</a:t>
            </a:fld>
            <a:endParaRPr lang="tr-TR"/>
          </a:p>
        </p:txBody>
      </p:sp>
    </p:spTree>
    <p:extLst>
      <p:ext uri="{BB962C8B-B14F-4D97-AF65-F5344CB8AC3E}">
        <p14:creationId xmlns:p14="http://schemas.microsoft.com/office/powerpoint/2010/main" val="3766948123"/>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a:p>
        </p:txBody>
      </p:sp>
      <p:sp>
        <p:nvSpPr>
          <p:cNvPr id="4" name="Slayt Numarası Yer Tutucusu 3"/>
          <p:cNvSpPr>
            <a:spLocks noGrp="1"/>
          </p:cNvSpPr>
          <p:nvPr>
            <p:ph type="sldNum" sz="quarter" idx="10"/>
          </p:nvPr>
        </p:nvSpPr>
        <p:spPr/>
        <p:txBody>
          <a:bodyPr/>
          <a:lstStyle/>
          <a:p>
            <a:fld id="{5563E702-019E-4CDF-A258-A891FAD76BC4}" type="slidenum">
              <a:rPr lang="tr-TR" smtClean="0"/>
              <a:t>1</a:t>
            </a:fld>
            <a:endParaRPr lang="tr-TR"/>
          </a:p>
        </p:txBody>
      </p:sp>
    </p:spTree>
    <p:extLst>
      <p:ext uri="{BB962C8B-B14F-4D97-AF65-F5344CB8AC3E}">
        <p14:creationId xmlns:p14="http://schemas.microsoft.com/office/powerpoint/2010/main" val="39491809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a:p>
        </p:txBody>
      </p:sp>
      <p:sp>
        <p:nvSpPr>
          <p:cNvPr id="4" name="Slayt Numarası Yer Tutucusu 3"/>
          <p:cNvSpPr>
            <a:spLocks noGrp="1"/>
          </p:cNvSpPr>
          <p:nvPr>
            <p:ph type="sldNum" sz="quarter" idx="10"/>
          </p:nvPr>
        </p:nvSpPr>
        <p:spPr/>
        <p:txBody>
          <a:bodyPr/>
          <a:lstStyle/>
          <a:p>
            <a:fld id="{5563E702-019E-4CDF-A258-A891FAD76BC4}" type="slidenum">
              <a:rPr lang="tr-TR" smtClean="0"/>
              <a:t>2</a:t>
            </a:fld>
            <a:endParaRPr lang="tr-TR"/>
          </a:p>
        </p:txBody>
      </p:sp>
    </p:spTree>
    <p:extLst>
      <p:ext uri="{BB962C8B-B14F-4D97-AF65-F5344CB8AC3E}">
        <p14:creationId xmlns:p14="http://schemas.microsoft.com/office/powerpoint/2010/main" val="41518614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a:p>
        </p:txBody>
      </p:sp>
      <p:sp>
        <p:nvSpPr>
          <p:cNvPr id="4" name="Slayt Numarası Yer Tutucusu 3"/>
          <p:cNvSpPr>
            <a:spLocks noGrp="1"/>
          </p:cNvSpPr>
          <p:nvPr>
            <p:ph type="sldNum" sz="quarter" idx="10"/>
          </p:nvPr>
        </p:nvSpPr>
        <p:spPr/>
        <p:txBody>
          <a:bodyPr/>
          <a:lstStyle/>
          <a:p>
            <a:fld id="{5563E702-019E-4CDF-A258-A891FAD76BC4}" type="slidenum">
              <a:rPr lang="tr-TR" smtClean="0"/>
              <a:t>3</a:t>
            </a:fld>
            <a:endParaRPr lang="tr-TR"/>
          </a:p>
        </p:txBody>
      </p:sp>
    </p:spTree>
    <p:extLst>
      <p:ext uri="{BB962C8B-B14F-4D97-AF65-F5344CB8AC3E}">
        <p14:creationId xmlns:p14="http://schemas.microsoft.com/office/powerpoint/2010/main" val="3004115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a:p>
        </p:txBody>
      </p:sp>
      <p:sp>
        <p:nvSpPr>
          <p:cNvPr id="4" name="Slayt Numarası Yer Tutucusu 3"/>
          <p:cNvSpPr>
            <a:spLocks noGrp="1"/>
          </p:cNvSpPr>
          <p:nvPr>
            <p:ph type="sldNum" sz="quarter" idx="10"/>
          </p:nvPr>
        </p:nvSpPr>
        <p:spPr/>
        <p:txBody>
          <a:bodyPr/>
          <a:lstStyle/>
          <a:p>
            <a:fld id="{5563E702-019E-4CDF-A258-A891FAD76BC4}" type="slidenum">
              <a:rPr lang="tr-TR" smtClean="0"/>
              <a:t>4</a:t>
            </a:fld>
            <a:endParaRPr lang="tr-TR"/>
          </a:p>
        </p:txBody>
      </p:sp>
    </p:spTree>
    <p:extLst>
      <p:ext uri="{BB962C8B-B14F-4D97-AF65-F5344CB8AC3E}">
        <p14:creationId xmlns:p14="http://schemas.microsoft.com/office/powerpoint/2010/main" val="18545947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a:p>
        </p:txBody>
      </p:sp>
      <p:sp>
        <p:nvSpPr>
          <p:cNvPr id="4" name="Slayt Numarası Yer Tutucusu 3"/>
          <p:cNvSpPr>
            <a:spLocks noGrp="1"/>
          </p:cNvSpPr>
          <p:nvPr>
            <p:ph type="sldNum" sz="quarter" idx="10"/>
          </p:nvPr>
        </p:nvSpPr>
        <p:spPr/>
        <p:txBody>
          <a:bodyPr/>
          <a:lstStyle/>
          <a:p>
            <a:fld id="{5563E702-019E-4CDF-A258-A891FAD76BC4}" type="slidenum">
              <a:rPr lang="tr-TR" smtClean="0"/>
              <a:t>5</a:t>
            </a:fld>
            <a:endParaRPr lang="tr-TR"/>
          </a:p>
        </p:txBody>
      </p:sp>
    </p:spTree>
    <p:extLst>
      <p:ext uri="{BB962C8B-B14F-4D97-AF65-F5344CB8AC3E}">
        <p14:creationId xmlns:p14="http://schemas.microsoft.com/office/powerpoint/2010/main" val="22649253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a:p>
        </p:txBody>
      </p:sp>
      <p:sp>
        <p:nvSpPr>
          <p:cNvPr id="4" name="Slayt Numarası Yer Tutucusu 3"/>
          <p:cNvSpPr>
            <a:spLocks noGrp="1"/>
          </p:cNvSpPr>
          <p:nvPr>
            <p:ph type="sldNum" sz="quarter" idx="10"/>
          </p:nvPr>
        </p:nvSpPr>
        <p:spPr/>
        <p:txBody>
          <a:bodyPr/>
          <a:lstStyle/>
          <a:p>
            <a:fld id="{5563E702-019E-4CDF-A258-A891FAD76BC4}" type="slidenum">
              <a:rPr lang="tr-TR" smtClean="0"/>
              <a:t>6</a:t>
            </a:fld>
            <a:endParaRPr lang="tr-TR"/>
          </a:p>
        </p:txBody>
      </p:sp>
    </p:spTree>
    <p:extLst>
      <p:ext uri="{BB962C8B-B14F-4D97-AF65-F5344CB8AC3E}">
        <p14:creationId xmlns:p14="http://schemas.microsoft.com/office/powerpoint/2010/main" val="30307014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a:p>
        </p:txBody>
      </p:sp>
      <p:sp>
        <p:nvSpPr>
          <p:cNvPr id="4" name="Slayt Numarası Yer Tutucusu 3"/>
          <p:cNvSpPr>
            <a:spLocks noGrp="1"/>
          </p:cNvSpPr>
          <p:nvPr>
            <p:ph type="sldNum" sz="quarter" idx="10"/>
          </p:nvPr>
        </p:nvSpPr>
        <p:spPr/>
        <p:txBody>
          <a:bodyPr/>
          <a:lstStyle/>
          <a:p>
            <a:fld id="{5563E702-019E-4CDF-A258-A891FAD76BC4}" type="slidenum">
              <a:rPr lang="tr-TR" smtClean="0"/>
              <a:t>7</a:t>
            </a:fld>
            <a:endParaRPr lang="tr-TR"/>
          </a:p>
        </p:txBody>
      </p:sp>
    </p:spTree>
    <p:extLst>
      <p:ext uri="{BB962C8B-B14F-4D97-AF65-F5344CB8AC3E}">
        <p14:creationId xmlns:p14="http://schemas.microsoft.com/office/powerpoint/2010/main" val="15456811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a:p>
        </p:txBody>
      </p:sp>
      <p:sp>
        <p:nvSpPr>
          <p:cNvPr id="4" name="Slayt Numarası Yer Tutucusu 3"/>
          <p:cNvSpPr>
            <a:spLocks noGrp="1"/>
          </p:cNvSpPr>
          <p:nvPr>
            <p:ph type="sldNum" sz="quarter" idx="10"/>
          </p:nvPr>
        </p:nvSpPr>
        <p:spPr/>
        <p:txBody>
          <a:bodyPr/>
          <a:lstStyle/>
          <a:p>
            <a:fld id="{5563E702-019E-4CDF-A258-A891FAD76BC4}" type="slidenum">
              <a:rPr lang="tr-TR" smtClean="0"/>
              <a:t>8</a:t>
            </a:fld>
            <a:endParaRPr lang="tr-TR"/>
          </a:p>
        </p:txBody>
      </p:sp>
    </p:spTree>
    <p:extLst>
      <p:ext uri="{BB962C8B-B14F-4D97-AF65-F5344CB8AC3E}">
        <p14:creationId xmlns:p14="http://schemas.microsoft.com/office/powerpoint/2010/main" val="7058258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bg>
      <p:bgRef idx="1003">
        <a:schemeClr val="bg2"/>
      </p:bgRef>
    </p:bg>
    <p:spTree>
      <p:nvGrpSpPr>
        <p:cNvPr id="1" name=""/>
        <p:cNvGrpSpPr/>
        <p:nvPr/>
      </p:nvGrpSpPr>
      <p:grpSpPr>
        <a:xfrm>
          <a:off x="0" y="0"/>
          <a:ext cx="0" cy="0"/>
          <a:chOff x="0" y="0"/>
          <a:chExt cx="0" cy="0"/>
        </a:xfrm>
      </p:grpSpPr>
      <p:pic>
        <p:nvPicPr>
          <p:cNvPr id="7" name="Picture 6" descr="Celestia-R1---OverlayTitleHD.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ctrTitle"/>
          </p:nvPr>
        </p:nvSpPr>
        <p:spPr>
          <a:xfrm>
            <a:off x="3962399" y="1964267"/>
            <a:ext cx="7197726" cy="2421464"/>
          </a:xfrm>
        </p:spPr>
        <p:txBody>
          <a:bodyPr anchor="b">
            <a:normAutofit/>
          </a:bodyPr>
          <a:lstStyle>
            <a:lvl1pPr algn="r">
              <a:defRPr sz="4800">
                <a:effectLst/>
              </a:defRPr>
            </a:lvl1pPr>
          </a:lstStyle>
          <a:p>
            <a:r>
              <a:rPr lang="tr-TR" smtClean="0"/>
              <a:t>Asıl başlık stili için tıklatın</a:t>
            </a:r>
            <a:endParaRPr lang="en-US" dirty="0"/>
          </a:p>
        </p:txBody>
      </p:sp>
      <p:sp>
        <p:nvSpPr>
          <p:cNvPr id="3" name="Subtitle 2"/>
          <p:cNvSpPr>
            <a:spLocks noGrp="1"/>
          </p:cNvSpPr>
          <p:nvPr>
            <p:ph type="subTitle" idx="1"/>
          </p:nvPr>
        </p:nvSpPr>
        <p:spPr>
          <a:xfrm>
            <a:off x="3962399" y="4385732"/>
            <a:ext cx="7197726" cy="1405467"/>
          </a:xfrm>
        </p:spPr>
        <p:txBody>
          <a:bodyPr anchor="t">
            <a:normAutofit/>
          </a:bodyPr>
          <a:lstStyle>
            <a:lvl1pPr marL="0" indent="0" algn="r">
              <a:buNone/>
              <a:defRPr sz="1800" cap="all">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tr-TR" smtClean="0"/>
              <a:t>Asıl alt başlık stilini düzenlemek için tıklatın</a:t>
            </a:r>
            <a:endParaRPr lang="en-US" dirty="0"/>
          </a:p>
        </p:txBody>
      </p:sp>
      <p:sp>
        <p:nvSpPr>
          <p:cNvPr id="4" name="Date Placeholder 3"/>
          <p:cNvSpPr>
            <a:spLocks noGrp="1"/>
          </p:cNvSpPr>
          <p:nvPr>
            <p:ph type="dt" sz="half" idx="10"/>
          </p:nvPr>
        </p:nvSpPr>
        <p:spPr>
          <a:xfrm>
            <a:off x="8932558" y="5870575"/>
            <a:ext cx="1600200" cy="377825"/>
          </a:xfrm>
        </p:spPr>
        <p:txBody>
          <a:bodyPr/>
          <a:lstStyle/>
          <a:p>
            <a:fld id="{B0BFFEE3-FEDC-4F97-A124-10BA8D3B01A7}" type="datetime1">
              <a:rPr lang="en-US" smtClean="0"/>
              <a:t>2/22/2015</a:t>
            </a:fld>
            <a:endParaRPr lang="en-US" dirty="0"/>
          </a:p>
        </p:txBody>
      </p:sp>
      <p:sp>
        <p:nvSpPr>
          <p:cNvPr id="5" name="Footer Placeholder 4"/>
          <p:cNvSpPr>
            <a:spLocks noGrp="1"/>
          </p:cNvSpPr>
          <p:nvPr>
            <p:ph type="ftr" sz="quarter" idx="11"/>
          </p:nvPr>
        </p:nvSpPr>
        <p:spPr>
          <a:xfrm>
            <a:off x="3962399" y="5870575"/>
            <a:ext cx="4893958" cy="377825"/>
          </a:xfrm>
        </p:spPr>
        <p:txBody>
          <a:bodyPr/>
          <a:lstStyle/>
          <a:p>
            <a:r>
              <a:rPr lang="sv-SE" smtClean="0"/>
              <a:t>Kpt. Öğr. Gör. Mehmet YAHŞİ</a:t>
            </a:r>
            <a:endParaRPr lang="en-US" dirty="0"/>
          </a:p>
        </p:txBody>
      </p:sp>
      <p:sp>
        <p:nvSpPr>
          <p:cNvPr id="6" name="Slide Number Placeholder 5"/>
          <p:cNvSpPr>
            <a:spLocks noGrp="1"/>
          </p:cNvSpPr>
          <p:nvPr>
            <p:ph type="sldNum" sz="quarter" idx="12"/>
          </p:nvPr>
        </p:nvSpPr>
        <p:spPr>
          <a:xfrm>
            <a:off x="10608958" y="5870575"/>
            <a:ext cx="551167" cy="377825"/>
          </a:xfrm>
        </p:spPr>
        <p:txBody>
          <a:bodyPr/>
          <a:lstStyle/>
          <a:p>
            <a:fld id="{D57F1E4F-1CFF-5643-939E-217C01CDF565}" type="slidenum">
              <a:rPr lang="en-US" dirty="0"/>
              <a:pPr/>
              <a:t>‹#›</a:t>
            </a:fld>
            <a:endParaRPr lang="en-US" dirty="0"/>
          </a:p>
        </p:txBody>
      </p:sp>
    </p:spTree>
  </p:cSld>
  <p:clrMapOvr>
    <a:overrideClrMapping bg1="dk1" tx1="lt1" bg2="dk2" tx2="lt2" accent1="accent1" accent2="accent2" accent3="accent3" accent4="accent4" accent5="accent5" accent6="accent6" hlink="hlink" folHlink="folHlink"/>
  </p:clrMapOvr>
  <p:transition spd="slow">
    <p:randomBar dir="vert"/>
    <p:sndAc>
      <p:stSnd>
        <p:snd r:embed="rId1" name="arrow.wav"/>
      </p:stSnd>
    </p:sndAc>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Yazılı Panoramik Resim">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4732865"/>
            <a:ext cx="10131427" cy="566738"/>
          </a:xfrm>
        </p:spPr>
        <p:txBody>
          <a:bodyPr anchor="b">
            <a:normAutofit/>
          </a:bodyPr>
          <a:lstStyle>
            <a:lvl1pPr algn="l">
              <a:defRPr sz="2400" b="0"/>
            </a:lvl1pPr>
          </a:lstStyle>
          <a:p>
            <a:r>
              <a:rPr lang="tr-TR" smtClean="0"/>
              <a:t>Asıl başlık stili için tıklatın</a:t>
            </a:r>
            <a:endParaRPr lang="en-US" dirty="0"/>
          </a:p>
        </p:txBody>
      </p:sp>
      <p:sp>
        <p:nvSpPr>
          <p:cNvPr id="3" name="Picture Placeholder 2"/>
          <p:cNvSpPr>
            <a:spLocks noGrp="1" noChangeAspect="1"/>
          </p:cNvSpPr>
          <p:nvPr>
            <p:ph type="pic" idx="1"/>
          </p:nvPr>
        </p:nvSpPr>
        <p:spPr>
          <a:xfrm>
            <a:off x="1371600" y="932112"/>
            <a:ext cx="8759827" cy="3164976"/>
          </a:xfrm>
          <a:prstGeom prst="roundRect">
            <a:avLst>
              <a:gd name="adj" fmla="val 43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tr-TR" smtClean="0"/>
              <a:t>Resim eklemek için simgeyi tıklatın</a:t>
            </a:r>
            <a:endParaRPr lang="en-US" dirty="0"/>
          </a:p>
        </p:txBody>
      </p:sp>
      <p:sp>
        <p:nvSpPr>
          <p:cNvPr id="4" name="Text Placeholder 3"/>
          <p:cNvSpPr>
            <a:spLocks noGrp="1"/>
          </p:cNvSpPr>
          <p:nvPr>
            <p:ph type="body" sz="half" idx="2"/>
          </p:nvPr>
        </p:nvSpPr>
        <p:spPr>
          <a:xfrm>
            <a:off x="685800" y="5299603"/>
            <a:ext cx="10131427" cy="49371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Date Placeholder 4"/>
          <p:cNvSpPr>
            <a:spLocks noGrp="1"/>
          </p:cNvSpPr>
          <p:nvPr>
            <p:ph type="dt" sz="half" idx="10"/>
          </p:nvPr>
        </p:nvSpPr>
        <p:spPr/>
        <p:txBody>
          <a:bodyPr/>
          <a:lstStyle/>
          <a:p>
            <a:fld id="{13FCD31A-E42C-4CC6-8529-4B8759A8A564}" type="datetime1">
              <a:rPr lang="en-US" smtClean="0"/>
              <a:t>2/22/2015</a:t>
            </a:fld>
            <a:endParaRPr lang="en-US" dirty="0"/>
          </a:p>
        </p:txBody>
      </p:sp>
      <p:sp>
        <p:nvSpPr>
          <p:cNvPr id="6" name="Footer Placeholder 5"/>
          <p:cNvSpPr>
            <a:spLocks noGrp="1"/>
          </p:cNvSpPr>
          <p:nvPr>
            <p:ph type="ftr" sz="quarter" idx="11"/>
          </p:nvPr>
        </p:nvSpPr>
        <p:spPr/>
        <p:txBody>
          <a:bodyPr/>
          <a:lstStyle/>
          <a:p>
            <a:r>
              <a:rPr lang="sv-SE" smtClean="0"/>
              <a:t>Kpt. Öğr. Gör. Mehmet YAHŞİ</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transition spd="slow">
    <p:randomBar dir="vert"/>
    <p:sndAc>
      <p:stSnd>
        <p:snd r:embed="rId1" name="arrow.wav"/>
      </p:stSnd>
    </p:sndAc>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şlık ve Resim Yazısı">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3124199"/>
          </a:xfrm>
        </p:spPr>
        <p:txBody>
          <a:bodyPr anchor="ctr">
            <a:normAutofit/>
          </a:bodyPr>
          <a:lstStyle>
            <a:lvl1pPr algn="l">
              <a:defRPr sz="3200" b="0" cap="none"/>
            </a:lvl1pPr>
          </a:lstStyle>
          <a:p>
            <a:r>
              <a:rPr lang="tr-TR" smtClean="0"/>
              <a:t>Asıl başlık stili için tıklatın</a:t>
            </a:r>
            <a:endParaRPr lang="en-US" dirty="0"/>
          </a:p>
        </p:txBody>
      </p:sp>
      <p:sp>
        <p:nvSpPr>
          <p:cNvPr id="3" name="Text Placeholder 2"/>
          <p:cNvSpPr>
            <a:spLocks noGrp="1"/>
          </p:cNvSpPr>
          <p:nvPr>
            <p:ph type="body" idx="1"/>
          </p:nvPr>
        </p:nvSpPr>
        <p:spPr>
          <a:xfrm>
            <a:off x="685800" y="4343400"/>
            <a:ext cx="10131428"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smtClean="0"/>
              <a:t>Asıl metin stillerini düzenlemek için tıklatın</a:t>
            </a:r>
          </a:p>
        </p:txBody>
      </p:sp>
      <p:sp>
        <p:nvSpPr>
          <p:cNvPr id="4" name="Date Placeholder 3"/>
          <p:cNvSpPr>
            <a:spLocks noGrp="1"/>
          </p:cNvSpPr>
          <p:nvPr>
            <p:ph type="dt" sz="half" idx="10"/>
          </p:nvPr>
        </p:nvSpPr>
        <p:spPr/>
        <p:txBody>
          <a:bodyPr/>
          <a:lstStyle/>
          <a:p>
            <a:fld id="{B128D264-FA9B-43B0-BC58-7710040E20F7}" type="datetime1">
              <a:rPr lang="en-US" smtClean="0"/>
              <a:t>2/22/2015</a:t>
            </a:fld>
            <a:endParaRPr lang="en-US" dirty="0"/>
          </a:p>
        </p:txBody>
      </p:sp>
      <p:sp>
        <p:nvSpPr>
          <p:cNvPr id="5" name="Footer Placeholder 4"/>
          <p:cNvSpPr>
            <a:spLocks noGrp="1"/>
          </p:cNvSpPr>
          <p:nvPr>
            <p:ph type="ftr" sz="quarter" idx="11"/>
          </p:nvPr>
        </p:nvSpPr>
        <p:spPr/>
        <p:txBody>
          <a:bodyPr/>
          <a:lstStyle/>
          <a:p>
            <a:r>
              <a:rPr lang="sv-SE" smtClean="0"/>
              <a:t>Kpt. Öğr. Gör. Mehmet YAHŞİ</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transition spd="slow">
    <p:randomBar dir="vert"/>
    <p:sndAc>
      <p:stSnd>
        <p:snd r:embed="rId1" name="arrow.wav"/>
      </p:stSnd>
    </p:sndAc>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Resim Yazılı Alıntı">
    <p:spTree>
      <p:nvGrpSpPr>
        <p:cNvPr id="1" name=""/>
        <p:cNvGrpSpPr/>
        <p:nvPr/>
      </p:nvGrpSpPr>
      <p:grpSpPr>
        <a:xfrm>
          <a:off x="0" y="0"/>
          <a:ext cx="0" cy="0"/>
          <a:chOff x="0" y="0"/>
          <a:chExt cx="0" cy="0"/>
        </a:xfrm>
      </p:grpSpPr>
      <p:pic>
        <p:nvPicPr>
          <p:cNvPr id="11" name="Picture 10" descr="Celestia-R1---OverlayContentHD.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2" name="TextBox 11"/>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3" name="TextBox 12"/>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6"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tr-TR" smtClean="0"/>
              <a:t>Asıl başlık stili için tıklatın</a:t>
            </a:r>
            <a:endParaRPr lang="en-US" dirty="0"/>
          </a:p>
        </p:txBody>
      </p:sp>
      <p:sp>
        <p:nvSpPr>
          <p:cNvPr id="10" name="Text Placeholder 9"/>
          <p:cNvSpPr>
            <a:spLocks noGrp="1"/>
          </p:cNvSpPr>
          <p:nvPr>
            <p:ph type="body" sz="quarter" idx="13"/>
          </p:nvPr>
        </p:nvSpPr>
        <p:spPr>
          <a:xfrm>
            <a:off x="1097875" y="3352800"/>
            <a:ext cx="9339184"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tr-TR" smtClean="0"/>
              <a:t>Asıl metin stillerini düzenlemek için tıklatın</a:t>
            </a:r>
          </a:p>
        </p:txBody>
      </p:sp>
      <p:sp>
        <p:nvSpPr>
          <p:cNvPr id="3" name="Text Placeholder 2"/>
          <p:cNvSpPr>
            <a:spLocks noGrp="1"/>
          </p:cNvSpPr>
          <p:nvPr>
            <p:ph type="body" idx="1"/>
          </p:nvPr>
        </p:nvSpPr>
        <p:spPr>
          <a:xfrm>
            <a:off x="687465" y="4343400"/>
            <a:ext cx="10152367"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smtClean="0"/>
              <a:t>Asıl metin stillerini düzenlemek için tıklatın</a:t>
            </a:r>
          </a:p>
        </p:txBody>
      </p:sp>
      <p:sp>
        <p:nvSpPr>
          <p:cNvPr id="4" name="Date Placeholder 3"/>
          <p:cNvSpPr>
            <a:spLocks noGrp="1"/>
          </p:cNvSpPr>
          <p:nvPr>
            <p:ph type="dt" sz="half" idx="10"/>
          </p:nvPr>
        </p:nvSpPr>
        <p:spPr/>
        <p:txBody>
          <a:bodyPr/>
          <a:lstStyle/>
          <a:p>
            <a:fld id="{D20C5040-AF4F-44A8-8D18-C8EF05BF2663}" type="datetime1">
              <a:rPr lang="en-US" smtClean="0"/>
              <a:t>2/22/2015</a:t>
            </a:fld>
            <a:endParaRPr lang="en-US" dirty="0"/>
          </a:p>
        </p:txBody>
      </p:sp>
      <p:sp>
        <p:nvSpPr>
          <p:cNvPr id="5" name="Footer Placeholder 4"/>
          <p:cNvSpPr>
            <a:spLocks noGrp="1"/>
          </p:cNvSpPr>
          <p:nvPr>
            <p:ph type="ftr" sz="quarter" idx="11"/>
          </p:nvPr>
        </p:nvSpPr>
        <p:spPr/>
        <p:txBody>
          <a:bodyPr/>
          <a:lstStyle/>
          <a:p>
            <a:r>
              <a:rPr lang="sv-SE" smtClean="0"/>
              <a:t>Kpt. Öğr. Gör. Mehmet YAHŞİ</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transition spd="slow">
    <p:randomBar dir="vert"/>
    <p:sndAc>
      <p:stSnd>
        <p:snd r:embed="rId1" name="arrow.wav"/>
      </p:stSnd>
    </p:sndAc>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İsim Kartı">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2" y="3308581"/>
            <a:ext cx="10131425" cy="1468800"/>
          </a:xfrm>
        </p:spPr>
        <p:txBody>
          <a:bodyPr anchor="b">
            <a:normAutofit/>
          </a:bodyPr>
          <a:lstStyle>
            <a:lvl1pPr algn="l">
              <a:defRPr sz="3200" b="0" cap="none"/>
            </a:lvl1pPr>
          </a:lstStyle>
          <a:p>
            <a:r>
              <a:rPr lang="tr-TR" smtClean="0"/>
              <a:t>Asıl başlık stili için tıklatın</a:t>
            </a:r>
            <a:endParaRPr lang="en-US" dirty="0"/>
          </a:p>
        </p:txBody>
      </p:sp>
      <p:sp>
        <p:nvSpPr>
          <p:cNvPr id="3" name="Text Placeholder 2"/>
          <p:cNvSpPr>
            <a:spLocks noGrp="1"/>
          </p:cNvSpPr>
          <p:nvPr>
            <p:ph type="body" idx="1"/>
          </p:nvPr>
        </p:nvSpPr>
        <p:spPr>
          <a:xfrm>
            <a:off x="685801" y="4777381"/>
            <a:ext cx="10131426"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smtClean="0"/>
              <a:t>Asıl metin stillerini düzenlemek için tıklatın</a:t>
            </a:r>
          </a:p>
        </p:txBody>
      </p:sp>
      <p:sp>
        <p:nvSpPr>
          <p:cNvPr id="4" name="Date Placeholder 3"/>
          <p:cNvSpPr>
            <a:spLocks noGrp="1"/>
          </p:cNvSpPr>
          <p:nvPr>
            <p:ph type="dt" sz="half" idx="10"/>
          </p:nvPr>
        </p:nvSpPr>
        <p:spPr/>
        <p:txBody>
          <a:bodyPr/>
          <a:lstStyle/>
          <a:p>
            <a:fld id="{76F22100-6002-46D0-814E-C3DBCCAA1421}" type="datetime1">
              <a:rPr lang="en-US" smtClean="0"/>
              <a:t>2/22/2015</a:t>
            </a:fld>
            <a:endParaRPr lang="en-US" dirty="0"/>
          </a:p>
        </p:txBody>
      </p:sp>
      <p:sp>
        <p:nvSpPr>
          <p:cNvPr id="5" name="Footer Placeholder 4"/>
          <p:cNvSpPr>
            <a:spLocks noGrp="1"/>
          </p:cNvSpPr>
          <p:nvPr>
            <p:ph type="ftr" sz="quarter" idx="11"/>
          </p:nvPr>
        </p:nvSpPr>
        <p:spPr/>
        <p:txBody>
          <a:bodyPr/>
          <a:lstStyle/>
          <a:p>
            <a:r>
              <a:rPr lang="sv-SE" smtClean="0"/>
              <a:t>Kpt. Öğr. Gör. Mehmet YAHŞİ</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transition spd="slow">
    <p:randomBar dir="vert"/>
    <p:sndAc>
      <p:stSnd>
        <p:snd r:embed="rId1" name="arrow.wav"/>
      </p:stSnd>
    </p:sndAc>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Alıntı İsim Kartı">
    <p:spTree>
      <p:nvGrpSpPr>
        <p:cNvPr id="1" name=""/>
        <p:cNvGrpSpPr/>
        <p:nvPr/>
      </p:nvGrpSpPr>
      <p:grpSpPr>
        <a:xfrm>
          <a:off x="0" y="0"/>
          <a:ext cx="0" cy="0"/>
          <a:chOff x="0" y="0"/>
          <a:chExt cx="0" cy="0"/>
        </a:xfrm>
      </p:grpSpPr>
      <p:pic>
        <p:nvPicPr>
          <p:cNvPr id="11" name="Picture 10" descr="Celestia-R1---OverlayContentHD.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3" name="TextBox 12"/>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4" name="TextBox 13"/>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6"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tr-TR" smtClean="0"/>
              <a:t>Asıl başlık stili için tıklatın</a:t>
            </a:r>
            <a:endParaRPr lang="en-US" dirty="0"/>
          </a:p>
        </p:txBody>
      </p:sp>
      <p:sp>
        <p:nvSpPr>
          <p:cNvPr id="10" name="Text Placeholder 9"/>
          <p:cNvSpPr>
            <a:spLocks noGrp="1"/>
          </p:cNvSpPr>
          <p:nvPr>
            <p:ph type="body" sz="quarter" idx="13"/>
          </p:nvPr>
        </p:nvSpPr>
        <p:spPr>
          <a:xfrm>
            <a:off x="685800" y="3886200"/>
            <a:ext cx="10135436" cy="889000"/>
          </a:xfrm>
        </p:spPr>
        <p:txBody>
          <a:bodyPr vert="horz" lIns="91440" tIns="45720" rIns="91440" bIns="45720" rtlCol="0" anchor="b">
            <a:normAutofit/>
          </a:bodyPr>
          <a:lstStyle>
            <a:lvl1pPr>
              <a:buNone/>
              <a:defRPr lang="en-US" sz="2400" b="0" cap="none" dirty="0">
                <a:ln w="3175" cmpd="sng">
                  <a:noFill/>
                </a:ln>
                <a:solidFill>
                  <a:schemeClr val="tx1"/>
                </a:solidFill>
                <a:effectLst/>
              </a:defRPr>
            </a:lvl1pPr>
          </a:lstStyle>
          <a:p>
            <a:pPr marL="0" lvl="0">
              <a:spcBef>
                <a:spcPct val="0"/>
              </a:spcBef>
              <a:buNone/>
            </a:pPr>
            <a:r>
              <a:rPr lang="tr-TR" smtClean="0"/>
              <a:t>Asıl metin stillerini düzenlemek için tıklatın</a:t>
            </a:r>
          </a:p>
        </p:txBody>
      </p:sp>
      <p:sp>
        <p:nvSpPr>
          <p:cNvPr id="3" name="Text Placeholder 2"/>
          <p:cNvSpPr>
            <a:spLocks noGrp="1"/>
          </p:cNvSpPr>
          <p:nvPr>
            <p:ph type="body" idx="1"/>
          </p:nvPr>
        </p:nvSpPr>
        <p:spPr>
          <a:xfrm>
            <a:off x="685799" y="4775200"/>
            <a:ext cx="10135436" cy="10160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smtClean="0"/>
              <a:t>Asıl metin stillerini düzenlemek için tıklatın</a:t>
            </a:r>
          </a:p>
        </p:txBody>
      </p:sp>
      <p:sp>
        <p:nvSpPr>
          <p:cNvPr id="4" name="Date Placeholder 3"/>
          <p:cNvSpPr>
            <a:spLocks noGrp="1"/>
          </p:cNvSpPr>
          <p:nvPr>
            <p:ph type="dt" sz="half" idx="10"/>
          </p:nvPr>
        </p:nvSpPr>
        <p:spPr/>
        <p:txBody>
          <a:bodyPr/>
          <a:lstStyle/>
          <a:p>
            <a:fld id="{E72A248C-EA54-49A3-8401-DAF1C6AF7F65}" type="datetime1">
              <a:rPr lang="en-US" smtClean="0"/>
              <a:t>2/22/2015</a:t>
            </a:fld>
            <a:endParaRPr lang="en-US" dirty="0"/>
          </a:p>
        </p:txBody>
      </p:sp>
      <p:sp>
        <p:nvSpPr>
          <p:cNvPr id="5" name="Footer Placeholder 4"/>
          <p:cNvSpPr>
            <a:spLocks noGrp="1"/>
          </p:cNvSpPr>
          <p:nvPr>
            <p:ph type="ftr" sz="quarter" idx="11"/>
          </p:nvPr>
        </p:nvSpPr>
        <p:spPr/>
        <p:txBody>
          <a:bodyPr/>
          <a:lstStyle/>
          <a:p>
            <a:r>
              <a:rPr lang="sv-SE" smtClean="0"/>
              <a:t>Kpt. Öğr. Gör. Mehmet YAHŞİ</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transition spd="slow">
    <p:randomBar dir="vert"/>
    <p:sndAc>
      <p:stSnd>
        <p:snd r:embed="rId1" name="arrow.wav"/>
      </p:stSnd>
    </p:sndAc>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Doğru veya Yanlış">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2743199"/>
          </a:xfrm>
        </p:spPr>
        <p:txBody>
          <a:bodyPr vert="horz" lIns="91440" tIns="45720" rIns="91440" bIns="45720" rtlCol="0" anchor="ctr">
            <a:normAutofit/>
          </a:bodyPr>
          <a:lstStyle>
            <a:lvl1pPr>
              <a:defRPr lang="en-US" b="0" dirty="0"/>
            </a:lvl1pPr>
          </a:lstStyle>
          <a:p>
            <a:pPr marL="0" lvl="0"/>
            <a:r>
              <a:rPr lang="tr-TR" smtClean="0"/>
              <a:t>Asıl başlık stili için tıklatın</a:t>
            </a:r>
            <a:endParaRPr lang="en-US" dirty="0"/>
          </a:p>
        </p:txBody>
      </p:sp>
      <p:sp>
        <p:nvSpPr>
          <p:cNvPr id="10" name="Text Placeholder 9"/>
          <p:cNvSpPr>
            <a:spLocks noGrp="1"/>
          </p:cNvSpPr>
          <p:nvPr>
            <p:ph type="body" sz="quarter" idx="13"/>
          </p:nvPr>
        </p:nvSpPr>
        <p:spPr>
          <a:xfrm>
            <a:off x="685801" y="3505200"/>
            <a:ext cx="10131428"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tr-TR" smtClean="0"/>
              <a:t>Asıl metin stillerini düzenlemek için tıklatın</a:t>
            </a:r>
          </a:p>
        </p:txBody>
      </p:sp>
      <p:sp>
        <p:nvSpPr>
          <p:cNvPr id="3" name="Text Placeholder 2"/>
          <p:cNvSpPr>
            <a:spLocks noGrp="1"/>
          </p:cNvSpPr>
          <p:nvPr>
            <p:ph type="body" idx="1"/>
          </p:nvPr>
        </p:nvSpPr>
        <p:spPr>
          <a:xfrm>
            <a:off x="685800" y="4343400"/>
            <a:ext cx="10131428"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smtClean="0"/>
              <a:t>Asıl metin stillerini düzenlemek için tıklatın</a:t>
            </a:r>
          </a:p>
        </p:txBody>
      </p:sp>
      <p:sp>
        <p:nvSpPr>
          <p:cNvPr id="4" name="Date Placeholder 3"/>
          <p:cNvSpPr>
            <a:spLocks noGrp="1"/>
          </p:cNvSpPr>
          <p:nvPr>
            <p:ph type="dt" sz="half" idx="10"/>
          </p:nvPr>
        </p:nvSpPr>
        <p:spPr/>
        <p:txBody>
          <a:bodyPr/>
          <a:lstStyle/>
          <a:p>
            <a:fld id="{3337A6D4-103E-4BA4-9DA4-3824A4135069}" type="datetime1">
              <a:rPr lang="en-US" smtClean="0"/>
              <a:t>2/22/2015</a:t>
            </a:fld>
            <a:endParaRPr lang="en-US" dirty="0"/>
          </a:p>
        </p:txBody>
      </p:sp>
      <p:sp>
        <p:nvSpPr>
          <p:cNvPr id="5" name="Footer Placeholder 4"/>
          <p:cNvSpPr>
            <a:spLocks noGrp="1"/>
          </p:cNvSpPr>
          <p:nvPr>
            <p:ph type="ftr" sz="quarter" idx="11"/>
          </p:nvPr>
        </p:nvSpPr>
        <p:spPr/>
        <p:txBody>
          <a:bodyPr/>
          <a:lstStyle/>
          <a:p>
            <a:r>
              <a:rPr lang="sv-SE" smtClean="0"/>
              <a:t>Kpt. Öğr. Gör. Mehmet YAHŞİ</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transition spd="slow">
    <p:randomBar dir="vert"/>
    <p:sndAc>
      <p:stSnd>
        <p:snd r:embed="rId1" name="arrow.wav"/>
      </p:stSnd>
    </p:sndAc>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8" name="Title 1"/>
          <p:cNvSpPr>
            <a:spLocks noGrp="1"/>
          </p:cNvSpPr>
          <p:nvPr>
            <p:ph type="title"/>
          </p:nvPr>
        </p:nvSpPr>
        <p:spPr>
          <a:xfrm>
            <a:off x="685801" y="609600"/>
            <a:ext cx="10131425" cy="1456267"/>
          </a:xfrm>
        </p:spPr>
        <p:txBody>
          <a:bodyPr/>
          <a:lstStyle/>
          <a:p>
            <a:r>
              <a:rPr lang="tr-TR" smtClean="0"/>
              <a:t>Asıl başlık stili için tıklatın</a:t>
            </a:r>
            <a:endParaRPr lang="en-US" dirty="0"/>
          </a:p>
        </p:txBody>
      </p:sp>
      <p:sp>
        <p:nvSpPr>
          <p:cNvPr id="3" name="Vertical Text Placeholder 2"/>
          <p:cNvSpPr>
            <a:spLocks noGrp="1"/>
          </p:cNvSpPr>
          <p:nvPr>
            <p:ph type="body" orient="vert" idx="1"/>
          </p:nvPr>
        </p:nvSpPr>
        <p:spPr/>
        <p:txBody>
          <a:bodyPr vert="eaVert" ancho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10"/>
          </p:nvPr>
        </p:nvSpPr>
        <p:spPr/>
        <p:txBody>
          <a:bodyPr/>
          <a:lstStyle/>
          <a:p>
            <a:fld id="{0E66576B-6C55-4E60-B491-4E43D56BD3FC}" type="datetime1">
              <a:rPr lang="en-US" smtClean="0"/>
              <a:t>2/22/2015</a:t>
            </a:fld>
            <a:endParaRPr lang="en-US" dirty="0"/>
          </a:p>
        </p:txBody>
      </p:sp>
      <p:sp>
        <p:nvSpPr>
          <p:cNvPr id="5" name="Footer Placeholder 4"/>
          <p:cNvSpPr>
            <a:spLocks noGrp="1"/>
          </p:cNvSpPr>
          <p:nvPr>
            <p:ph type="ftr" sz="quarter" idx="11"/>
          </p:nvPr>
        </p:nvSpPr>
        <p:spPr/>
        <p:txBody>
          <a:bodyPr/>
          <a:lstStyle/>
          <a:p>
            <a:r>
              <a:rPr lang="sv-SE" smtClean="0"/>
              <a:t>Kpt. Öğr. Gör. Mehmet YAHŞİ</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transition spd="slow">
    <p:randomBar dir="vert"/>
    <p:sndAc>
      <p:stSnd>
        <p:snd r:embed="rId1" name="arrow.wav"/>
      </p:stSnd>
    </p:sndAc>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Vertical Title 1"/>
          <p:cNvSpPr>
            <a:spLocks noGrp="1"/>
          </p:cNvSpPr>
          <p:nvPr>
            <p:ph type="title" orient="vert"/>
          </p:nvPr>
        </p:nvSpPr>
        <p:spPr>
          <a:xfrm>
            <a:off x="8658675" y="609599"/>
            <a:ext cx="2158552" cy="5181601"/>
          </a:xfrm>
        </p:spPr>
        <p:txBody>
          <a:bodyPr vert="eaVert"/>
          <a:lstStyle/>
          <a:p>
            <a:r>
              <a:rPr lang="tr-TR" smtClean="0"/>
              <a:t>Asıl başlık stili için tıklatın</a:t>
            </a:r>
            <a:endParaRPr lang="en-US" dirty="0"/>
          </a:p>
        </p:txBody>
      </p:sp>
      <p:sp>
        <p:nvSpPr>
          <p:cNvPr id="3" name="Vertical Text Placeholder 2"/>
          <p:cNvSpPr>
            <a:spLocks noGrp="1"/>
          </p:cNvSpPr>
          <p:nvPr>
            <p:ph type="body" orient="vert" idx="1"/>
          </p:nvPr>
        </p:nvSpPr>
        <p:spPr>
          <a:xfrm>
            <a:off x="685800" y="609600"/>
            <a:ext cx="7832116" cy="5181600"/>
          </a:xfrm>
        </p:spPr>
        <p:txBody>
          <a:bodyPr vert="eaVert" ancho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10"/>
          </p:nvPr>
        </p:nvSpPr>
        <p:spPr/>
        <p:txBody>
          <a:bodyPr/>
          <a:lstStyle/>
          <a:p>
            <a:fld id="{6A7CC3F6-EC76-42A9-9D63-F47688D14892}" type="datetime1">
              <a:rPr lang="en-US" smtClean="0"/>
              <a:t>2/22/2015</a:t>
            </a:fld>
            <a:endParaRPr lang="en-US" dirty="0"/>
          </a:p>
        </p:txBody>
      </p:sp>
      <p:sp>
        <p:nvSpPr>
          <p:cNvPr id="5" name="Footer Placeholder 4"/>
          <p:cNvSpPr>
            <a:spLocks noGrp="1"/>
          </p:cNvSpPr>
          <p:nvPr>
            <p:ph type="ftr" sz="quarter" idx="11"/>
          </p:nvPr>
        </p:nvSpPr>
        <p:spPr/>
        <p:txBody>
          <a:bodyPr/>
          <a:lstStyle/>
          <a:p>
            <a:r>
              <a:rPr lang="sv-SE" smtClean="0"/>
              <a:t>Kpt. Öğr. Gör. Mehmet YAHŞİ</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transition spd="slow">
    <p:randomBar dir="vert"/>
    <p:sndAc>
      <p:stSnd>
        <p:snd r:embed="rId1" name="arrow.wav"/>
      </p:stSnd>
    </p:sndAc>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tr-TR" smtClean="0"/>
              <a:t>Asıl başlık stili için tıklatın</a:t>
            </a:r>
            <a:endParaRPr lang="en-US" dirty="0"/>
          </a:p>
        </p:txBody>
      </p:sp>
      <p:sp>
        <p:nvSpPr>
          <p:cNvPr id="3" name="Content Placeholder 2"/>
          <p:cNvSpPr>
            <a:spLocks noGrp="1"/>
          </p:cNvSpPr>
          <p:nvPr>
            <p:ph idx="1"/>
          </p:nvPr>
        </p:nvSpPr>
        <p:spPr/>
        <p:txBody>
          <a:bodyPr anchor="ct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10"/>
          </p:nvPr>
        </p:nvSpPr>
        <p:spPr/>
        <p:txBody>
          <a:bodyPr/>
          <a:lstStyle/>
          <a:p>
            <a:fld id="{EC97A03A-30D8-4D9F-86D9-B007772F7793}" type="datetime1">
              <a:rPr lang="en-US" smtClean="0"/>
              <a:t>2/22/2015</a:t>
            </a:fld>
            <a:endParaRPr lang="en-US" dirty="0"/>
          </a:p>
        </p:txBody>
      </p:sp>
      <p:sp>
        <p:nvSpPr>
          <p:cNvPr id="5" name="Footer Placeholder 4"/>
          <p:cNvSpPr>
            <a:spLocks noGrp="1"/>
          </p:cNvSpPr>
          <p:nvPr>
            <p:ph type="ftr" sz="quarter" idx="11"/>
          </p:nvPr>
        </p:nvSpPr>
        <p:spPr/>
        <p:txBody>
          <a:bodyPr/>
          <a:lstStyle/>
          <a:p>
            <a:r>
              <a:rPr lang="sv-SE" smtClean="0"/>
              <a:t>Kpt. Öğr. Gör. Mehmet YAHŞİ</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transition spd="slow">
    <p:randomBar dir="vert"/>
    <p:sndAc>
      <p:stSnd>
        <p:snd r:embed="rId1" name="arrow.wav"/>
      </p:stSnd>
    </p:sndAc>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3308581"/>
            <a:ext cx="10131427" cy="1468800"/>
          </a:xfrm>
        </p:spPr>
        <p:txBody>
          <a:bodyPr anchor="b"/>
          <a:lstStyle>
            <a:lvl1pPr algn="l">
              <a:defRPr sz="4000" b="0" cap="all"/>
            </a:lvl1pPr>
          </a:lstStyle>
          <a:p>
            <a:r>
              <a:rPr lang="tr-TR" smtClean="0"/>
              <a:t>Asıl başlık stili için tıklatın</a:t>
            </a:r>
            <a:endParaRPr lang="en-US" dirty="0"/>
          </a:p>
        </p:txBody>
      </p:sp>
      <p:sp>
        <p:nvSpPr>
          <p:cNvPr id="3" name="Text Placeholder 2"/>
          <p:cNvSpPr>
            <a:spLocks noGrp="1"/>
          </p:cNvSpPr>
          <p:nvPr>
            <p:ph type="body" idx="1"/>
          </p:nvPr>
        </p:nvSpPr>
        <p:spPr>
          <a:xfrm>
            <a:off x="685799" y="4777381"/>
            <a:ext cx="10131428" cy="860400"/>
          </a:xfrm>
        </p:spPr>
        <p:txBody>
          <a:bodyPr anchor="t">
            <a:normAutofit/>
          </a:bodyPr>
          <a:lstStyle>
            <a:lvl1pPr marL="0" indent="0" algn="l">
              <a:buNone/>
              <a:defRPr sz="2000" cap="all">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smtClean="0"/>
              <a:t>Asıl metin stillerini düzenlemek için tıklatın</a:t>
            </a:r>
          </a:p>
        </p:txBody>
      </p:sp>
      <p:sp>
        <p:nvSpPr>
          <p:cNvPr id="4" name="Date Placeholder 3"/>
          <p:cNvSpPr>
            <a:spLocks noGrp="1"/>
          </p:cNvSpPr>
          <p:nvPr>
            <p:ph type="dt" sz="half" idx="10"/>
          </p:nvPr>
        </p:nvSpPr>
        <p:spPr/>
        <p:txBody>
          <a:bodyPr/>
          <a:lstStyle/>
          <a:p>
            <a:fld id="{B19AC820-4CC3-4A8D-8361-E04D29954064}" type="datetime1">
              <a:rPr lang="en-US" smtClean="0"/>
              <a:t>2/22/2015</a:t>
            </a:fld>
            <a:endParaRPr lang="en-US" dirty="0"/>
          </a:p>
        </p:txBody>
      </p:sp>
      <p:sp>
        <p:nvSpPr>
          <p:cNvPr id="5" name="Footer Placeholder 4"/>
          <p:cNvSpPr>
            <a:spLocks noGrp="1"/>
          </p:cNvSpPr>
          <p:nvPr>
            <p:ph type="ftr" sz="quarter" idx="11"/>
          </p:nvPr>
        </p:nvSpPr>
        <p:spPr/>
        <p:txBody>
          <a:bodyPr/>
          <a:lstStyle/>
          <a:p>
            <a:r>
              <a:rPr lang="sv-SE" smtClean="0"/>
              <a:t>Kpt. Öğr. Gör. Mehmet YAHŞİ</a:t>
            </a:r>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transition spd="slow">
    <p:randomBar dir="vert"/>
    <p:sndAc>
      <p:stSnd>
        <p:snd r:embed="rId1" name="arrow.wav"/>
      </p:stSnd>
    </p:sndAc>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tr-TR" smtClean="0"/>
              <a:t>Asıl başlık stili için tıklatın</a:t>
            </a:r>
            <a:endParaRPr lang="en-US" dirty="0"/>
          </a:p>
        </p:txBody>
      </p:sp>
      <p:sp>
        <p:nvSpPr>
          <p:cNvPr id="3" name="Content Placeholder 2"/>
          <p:cNvSpPr>
            <a:spLocks noGrp="1"/>
          </p:cNvSpPr>
          <p:nvPr>
            <p:ph sz="half" idx="1"/>
          </p:nvPr>
        </p:nvSpPr>
        <p:spPr>
          <a:xfrm>
            <a:off x="685802" y="2142067"/>
            <a:ext cx="4995334" cy="3649134"/>
          </a:xfrm>
        </p:spPr>
        <p:txBody>
          <a:bodyPr>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Content Placeholder 3"/>
          <p:cNvSpPr>
            <a:spLocks noGrp="1"/>
          </p:cNvSpPr>
          <p:nvPr>
            <p:ph sz="half" idx="2"/>
          </p:nvPr>
        </p:nvSpPr>
        <p:spPr>
          <a:xfrm>
            <a:off x="5821895" y="2142067"/>
            <a:ext cx="4995332" cy="3649133"/>
          </a:xfrm>
        </p:spPr>
        <p:txBody>
          <a:bodyPr>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5" name="Date Placeholder 4"/>
          <p:cNvSpPr>
            <a:spLocks noGrp="1"/>
          </p:cNvSpPr>
          <p:nvPr>
            <p:ph type="dt" sz="half" idx="10"/>
          </p:nvPr>
        </p:nvSpPr>
        <p:spPr/>
        <p:txBody>
          <a:bodyPr/>
          <a:lstStyle/>
          <a:p>
            <a:fld id="{629DC496-AFAC-48D8-BDFF-1911936DFFB4}" type="datetime1">
              <a:rPr lang="en-US" smtClean="0"/>
              <a:t>2/22/2015</a:t>
            </a:fld>
            <a:endParaRPr lang="en-US" dirty="0"/>
          </a:p>
        </p:txBody>
      </p:sp>
      <p:sp>
        <p:nvSpPr>
          <p:cNvPr id="6" name="Footer Placeholder 5"/>
          <p:cNvSpPr>
            <a:spLocks noGrp="1"/>
          </p:cNvSpPr>
          <p:nvPr>
            <p:ph type="ftr" sz="quarter" idx="11"/>
          </p:nvPr>
        </p:nvSpPr>
        <p:spPr/>
        <p:txBody>
          <a:bodyPr/>
          <a:lstStyle/>
          <a:p>
            <a:r>
              <a:rPr lang="sv-SE" smtClean="0"/>
              <a:t>Kpt. Öğr. Gör. Mehmet YAHŞİ</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transition spd="slow">
    <p:randomBar dir="vert"/>
    <p:sndAc>
      <p:stSnd>
        <p:snd r:embed="rId1" name="arrow.wav"/>
      </p:stSnd>
    </p:sndAc>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tr-TR" smtClean="0"/>
              <a:t>Asıl başlık stili için tıklatın</a:t>
            </a:r>
            <a:endParaRPr lang="en-US" dirty="0"/>
          </a:p>
        </p:txBody>
      </p:sp>
      <p:sp>
        <p:nvSpPr>
          <p:cNvPr id="3" name="Text Placeholder 2"/>
          <p:cNvSpPr>
            <a:spLocks noGrp="1"/>
          </p:cNvSpPr>
          <p:nvPr>
            <p:ph type="body" idx="1" hasCustomPrompt="1"/>
          </p:nvPr>
        </p:nvSpPr>
        <p:spPr>
          <a:xfrm>
            <a:off x="973670" y="2218267"/>
            <a:ext cx="4709054"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85801" y="2870201"/>
            <a:ext cx="4996923" cy="2920998"/>
          </a:xfrm>
        </p:spPr>
        <p:txBody>
          <a:bodyPr anchor="t">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5" name="Text Placeholder 4"/>
          <p:cNvSpPr>
            <a:spLocks noGrp="1"/>
          </p:cNvSpPr>
          <p:nvPr>
            <p:ph type="body" sz="quarter" idx="3" hasCustomPrompt="1"/>
          </p:nvPr>
        </p:nvSpPr>
        <p:spPr>
          <a:xfrm>
            <a:off x="6096003" y="2226734"/>
            <a:ext cx="4722813"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5823483" y="2870201"/>
            <a:ext cx="4995334" cy="2920998"/>
          </a:xfrm>
        </p:spPr>
        <p:txBody>
          <a:bodyPr anchor="t">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7" name="Date Placeholder 6"/>
          <p:cNvSpPr>
            <a:spLocks noGrp="1"/>
          </p:cNvSpPr>
          <p:nvPr>
            <p:ph type="dt" sz="half" idx="10"/>
          </p:nvPr>
        </p:nvSpPr>
        <p:spPr/>
        <p:txBody>
          <a:bodyPr/>
          <a:lstStyle/>
          <a:p>
            <a:fld id="{FE9D3EF3-758E-46CE-A9A7-3DBA869FDE30}" type="datetime1">
              <a:rPr lang="en-US" smtClean="0"/>
              <a:t>2/22/2015</a:t>
            </a:fld>
            <a:endParaRPr lang="en-US" dirty="0"/>
          </a:p>
        </p:txBody>
      </p:sp>
      <p:sp>
        <p:nvSpPr>
          <p:cNvPr id="8" name="Footer Placeholder 7"/>
          <p:cNvSpPr>
            <a:spLocks noGrp="1"/>
          </p:cNvSpPr>
          <p:nvPr>
            <p:ph type="ftr" sz="quarter" idx="11"/>
          </p:nvPr>
        </p:nvSpPr>
        <p:spPr/>
        <p:txBody>
          <a:bodyPr/>
          <a:lstStyle/>
          <a:p>
            <a:r>
              <a:rPr lang="sv-SE" smtClean="0"/>
              <a:t>Kpt. Öğr. Gör. Mehmet YAHŞİ</a:t>
            </a:r>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transition spd="slow">
    <p:randomBar dir="vert"/>
    <p:sndAc>
      <p:stSnd>
        <p:snd r:embed="rId1" name="arrow.wav"/>
      </p:stSnd>
    </p:sndAc>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pic>
        <p:nvPicPr>
          <p:cNvPr id="6" name="Picture 5" descr="Celestia-R1---OverlayContentHD.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tr-TR" smtClean="0"/>
              <a:t>Asıl başlık stili için tıklatın</a:t>
            </a:r>
            <a:endParaRPr lang="en-US" dirty="0"/>
          </a:p>
        </p:txBody>
      </p:sp>
      <p:sp>
        <p:nvSpPr>
          <p:cNvPr id="3" name="Date Placeholder 2"/>
          <p:cNvSpPr>
            <a:spLocks noGrp="1"/>
          </p:cNvSpPr>
          <p:nvPr>
            <p:ph type="dt" sz="half" idx="10"/>
          </p:nvPr>
        </p:nvSpPr>
        <p:spPr/>
        <p:txBody>
          <a:bodyPr/>
          <a:lstStyle/>
          <a:p>
            <a:fld id="{C2472832-A9E1-4A4D-A6D8-1F4F9F941B08}" type="datetime1">
              <a:rPr lang="en-US" smtClean="0"/>
              <a:t>2/22/2015</a:t>
            </a:fld>
            <a:endParaRPr lang="en-US" dirty="0"/>
          </a:p>
        </p:txBody>
      </p:sp>
      <p:sp>
        <p:nvSpPr>
          <p:cNvPr id="4" name="Footer Placeholder 3"/>
          <p:cNvSpPr>
            <a:spLocks noGrp="1"/>
          </p:cNvSpPr>
          <p:nvPr>
            <p:ph type="ftr" sz="quarter" idx="11"/>
          </p:nvPr>
        </p:nvSpPr>
        <p:spPr/>
        <p:txBody>
          <a:bodyPr/>
          <a:lstStyle/>
          <a:p>
            <a:r>
              <a:rPr lang="sv-SE" smtClean="0"/>
              <a:t>Kpt. Öğr. Gör. Mehmet YAHŞİ</a:t>
            </a:r>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transition spd="slow">
    <p:randomBar dir="vert"/>
    <p:sndAc>
      <p:stSnd>
        <p:snd r:embed="rId1" name="arrow.wav"/>
      </p:stSnd>
    </p:sndAc>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pic>
        <p:nvPicPr>
          <p:cNvPr id="5" name="Picture 4" descr="Celestia-R1---OverlayContentHD.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Date Placeholder 1"/>
          <p:cNvSpPr>
            <a:spLocks noGrp="1"/>
          </p:cNvSpPr>
          <p:nvPr>
            <p:ph type="dt" sz="half" idx="10"/>
          </p:nvPr>
        </p:nvSpPr>
        <p:spPr/>
        <p:txBody>
          <a:bodyPr/>
          <a:lstStyle/>
          <a:p>
            <a:fld id="{A78579F9-F3B8-4B15-ABBF-E2EB048C113D}" type="datetime1">
              <a:rPr lang="en-US" smtClean="0"/>
              <a:t>2/22/2015</a:t>
            </a:fld>
            <a:endParaRPr lang="en-US" dirty="0"/>
          </a:p>
        </p:txBody>
      </p:sp>
      <p:sp>
        <p:nvSpPr>
          <p:cNvPr id="3" name="Footer Placeholder 2"/>
          <p:cNvSpPr>
            <a:spLocks noGrp="1"/>
          </p:cNvSpPr>
          <p:nvPr>
            <p:ph type="ftr" sz="quarter" idx="11"/>
          </p:nvPr>
        </p:nvSpPr>
        <p:spPr/>
        <p:txBody>
          <a:bodyPr/>
          <a:lstStyle/>
          <a:p>
            <a:r>
              <a:rPr lang="sv-SE" smtClean="0"/>
              <a:t>Kpt. Öğr. Gör. Mehmet YAHŞİ</a:t>
            </a:r>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transition spd="slow">
    <p:randomBar dir="vert"/>
    <p:sndAc>
      <p:stSnd>
        <p:snd r:embed="rId1" name="arrow.wav"/>
      </p:stSnd>
    </p:sndAc>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2074333"/>
            <a:ext cx="3680885" cy="1371600"/>
          </a:xfrm>
        </p:spPr>
        <p:txBody>
          <a:bodyPr anchor="b">
            <a:normAutofit/>
          </a:bodyPr>
          <a:lstStyle>
            <a:lvl1pPr algn="l">
              <a:defRPr sz="2400" b="0"/>
            </a:lvl1pPr>
          </a:lstStyle>
          <a:p>
            <a:r>
              <a:rPr lang="tr-TR" smtClean="0"/>
              <a:t>Asıl başlık stili için tıklatın</a:t>
            </a:r>
            <a:endParaRPr lang="en-US" dirty="0"/>
          </a:p>
        </p:txBody>
      </p:sp>
      <p:sp>
        <p:nvSpPr>
          <p:cNvPr id="3" name="Content Placeholder 2"/>
          <p:cNvSpPr>
            <a:spLocks noGrp="1"/>
          </p:cNvSpPr>
          <p:nvPr>
            <p:ph idx="1"/>
          </p:nvPr>
        </p:nvSpPr>
        <p:spPr>
          <a:xfrm>
            <a:off x="4648201" y="609601"/>
            <a:ext cx="6169026" cy="5181600"/>
          </a:xfrm>
        </p:spPr>
        <p:txBody>
          <a:bodyPr anchor="ctr">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Text Placeholder 3"/>
          <p:cNvSpPr>
            <a:spLocks noGrp="1"/>
          </p:cNvSpPr>
          <p:nvPr>
            <p:ph type="body" sz="half" idx="2"/>
          </p:nvPr>
        </p:nvSpPr>
        <p:spPr>
          <a:xfrm>
            <a:off x="685800" y="3445933"/>
            <a:ext cx="3680885" cy="1828800"/>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Date Placeholder 4"/>
          <p:cNvSpPr>
            <a:spLocks noGrp="1"/>
          </p:cNvSpPr>
          <p:nvPr>
            <p:ph type="dt" sz="half" idx="10"/>
          </p:nvPr>
        </p:nvSpPr>
        <p:spPr/>
        <p:txBody>
          <a:bodyPr/>
          <a:lstStyle/>
          <a:p>
            <a:fld id="{326E8E8C-2FFE-4FAC-BBBA-2AAE057B6C13}" type="datetime1">
              <a:rPr lang="en-US" smtClean="0"/>
              <a:t>2/22/2015</a:t>
            </a:fld>
            <a:endParaRPr lang="en-US" dirty="0"/>
          </a:p>
        </p:txBody>
      </p:sp>
      <p:sp>
        <p:nvSpPr>
          <p:cNvPr id="6" name="Footer Placeholder 5"/>
          <p:cNvSpPr>
            <a:spLocks noGrp="1"/>
          </p:cNvSpPr>
          <p:nvPr>
            <p:ph type="ftr" sz="quarter" idx="11"/>
          </p:nvPr>
        </p:nvSpPr>
        <p:spPr/>
        <p:txBody>
          <a:bodyPr/>
          <a:lstStyle/>
          <a:p>
            <a:r>
              <a:rPr lang="sv-SE" smtClean="0"/>
              <a:t>Kpt. Öğr. Gör. Mehmet YAHŞİ</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transition spd="slow">
    <p:randomBar dir="vert"/>
    <p:sndAc>
      <p:stSnd>
        <p:snd r:embed="rId1" name="arrow.wav"/>
      </p:stSnd>
    </p:sndAc>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1600200"/>
            <a:ext cx="6164653" cy="1371600"/>
          </a:xfrm>
        </p:spPr>
        <p:txBody>
          <a:bodyPr anchor="b">
            <a:normAutofit/>
          </a:bodyPr>
          <a:lstStyle>
            <a:lvl1pPr algn="l">
              <a:defRPr sz="2800" b="0"/>
            </a:lvl1pPr>
          </a:lstStyle>
          <a:p>
            <a:r>
              <a:rPr lang="tr-TR" smtClean="0"/>
              <a:t>Asıl başlık stili için tıklatın</a:t>
            </a:r>
            <a:endParaRPr lang="en-US" dirty="0"/>
          </a:p>
        </p:txBody>
      </p:sp>
      <p:sp>
        <p:nvSpPr>
          <p:cNvPr id="14" name="Picture Placeholder 2"/>
          <p:cNvSpPr>
            <a:spLocks noGrp="1" noChangeAspect="1"/>
          </p:cNvSpPr>
          <p:nvPr>
            <p:ph type="pic" idx="1"/>
          </p:nvPr>
        </p:nvSpPr>
        <p:spPr>
          <a:xfrm>
            <a:off x="7536253" y="914400"/>
            <a:ext cx="3280974" cy="4572000"/>
          </a:xfrm>
          <a:prstGeom prst="roundRect">
            <a:avLst>
              <a:gd name="adj" fmla="val 42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tr-TR" smtClean="0"/>
              <a:t>Resim eklemek için simgeyi tıklatın</a:t>
            </a:r>
            <a:endParaRPr lang="en-US" dirty="0"/>
          </a:p>
        </p:txBody>
      </p:sp>
      <p:sp>
        <p:nvSpPr>
          <p:cNvPr id="4" name="Text Placeholder 3"/>
          <p:cNvSpPr>
            <a:spLocks noGrp="1"/>
          </p:cNvSpPr>
          <p:nvPr>
            <p:ph type="body" sz="half" idx="2"/>
          </p:nvPr>
        </p:nvSpPr>
        <p:spPr>
          <a:xfrm>
            <a:off x="685800" y="2971800"/>
            <a:ext cx="6164653" cy="1828800"/>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Date Placeholder 4"/>
          <p:cNvSpPr>
            <a:spLocks noGrp="1"/>
          </p:cNvSpPr>
          <p:nvPr>
            <p:ph type="dt" sz="half" idx="10"/>
          </p:nvPr>
        </p:nvSpPr>
        <p:spPr/>
        <p:txBody>
          <a:bodyPr/>
          <a:lstStyle/>
          <a:p>
            <a:fld id="{2A67A75D-814E-4C9E-898D-56331766FCD6}" type="datetime1">
              <a:rPr lang="en-US" smtClean="0"/>
              <a:t>2/22/2015</a:t>
            </a:fld>
            <a:endParaRPr lang="en-US" dirty="0"/>
          </a:p>
        </p:txBody>
      </p:sp>
      <p:sp>
        <p:nvSpPr>
          <p:cNvPr id="6" name="Footer Placeholder 5"/>
          <p:cNvSpPr>
            <a:spLocks noGrp="1"/>
          </p:cNvSpPr>
          <p:nvPr>
            <p:ph type="ftr" sz="quarter" idx="11"/>
          </p:nvPr>
        </p:nvSpPr>
        <p:spPr/>
        <p:txBody>
          <a:bodyPr/>
          <a:lstStyle/>
          <a:p>
            <a:r>
              <a:rPr lang="sv-SE" smtClean="0"/>
              <a:t>Kpt. Öğr. Gör. Mehmet YAHŞİ</a:t>
            </a:r>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transition spd="slow">
    <p:randomBar dir="vert"/>
    <p:sndAc>
      <p:stSnd>
        <p:snd r:embed="rId1" name="arrow.wav"/>
      </p:stSnd>
    </p:sndAc>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audio" Target="../media/audio1.wav"/><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5801" y="609600"/>
            <a:ext cx="10131425" cy="1456267"/>
          </a:xfrm>
          <a:prstGeom prst="rect">
            <a:avLst/>
          </a:prstGeom>
          <a:effectLst/>
        </p:spPr>
        <p:txBody>
          <a:bodyPr vert="horz" lIns="91440" tIns="45720" rIns="91440" bIns="45720" rtlCol="0" anchor="ctr">
            <a:normAutofit/>
          </a:bodyPr>
          <a:lstStyle/>
          <a:p>
            <a:r>
              <a:rPr lang="tr-TR" smtClean="0"/>
              <a:t>Asıl başlık stili için tıklatın</a:t>
            </a:r>
            <a:endParaRPr lang="en-US" dirty="0"/>
          </a:p>
        </p:txBody>
      </p:sp>
      <p:sp>
        <p:nvSpPr>
          <p:cNvPr id="3" name="Text Placeholder 2"/>
          <p:cNvSpPr>
            <a:spLocks noGrp="1"/>
          </p:cNvSpPr>
          <p:nvPr>
            <p:ph type="body" idx="1"/>
          </p:nvPr>
        </p:nvSpPr>
        <p:spPr>
          <a:xfrm>
            <a:off x="685801" y="2142067"/>
            <a:ext cx="10131425" cy="3649133"/>
          </a:xfrm>
          <a:prstGeom prst="rect">
            <a:avLst/>
          </a:prstGeom>
        </p:spPr>
        <p:txBody>
          <a:bodyPr vert="horz" lIns="91440" tIns="45720" rIns="91440" bIns="45720" rtlCol="0" anchor="ctr">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2"/>
          </p:nvPr>
        </p:nvSpPr>
        <p:spPr>
          <a:xfrm>
            <a:off x="8589660" y="5870575"/>
            <a:ext cx="1600200"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0401194D-6191-431B-A486-49DB5A144D01}" type="datetime1">
              <a:rPr lang="en-US" smtClean="0"/>
              <a:t>2/22/2015</a:t>
            </a:fld>
            <a:endParaRPr lang="en-US" dirty="0"/>
          </a:p>
        </p:txBody>
      </p:sp>
      <p:sp>
        <p:nvSpPr>
          <p:cNvPr id="5" name="Footer Placeholder 4"/>
          <p:cNvSpPr>
            <a:spLocks noGrp="1"/>
          </p:cNvSpPr>
          <p:nvPr>
            <p:ph type="ftr" sz="quarter" idx="3"/>
          </p:nvPr>
        </p:nvSpPr>
        <p:spPr>
          <a:xfrm>
            <a:off x="685800" y="5870575"/>
            <a:ext cx="7827659" cy="3778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r>
              <a:rPr lang="sv-SE" smtClean="0"/>
              <a:t>Kpt. Öğr. Gör. Mehmet YAHŞİ</a:t>
            </a:r>
            <a:endParaRPr lang="en-US" dirty="0"/>
          </a:p>
        </p:txBody>
      </p:sp>
      <p:sp>
        <p:nvSpPr>
          <p:cNvPr id="6" name="Slide Number Placeholder 5"/>
          <p:cNvSpPr>
            <a:spLocks noGrp="1"/>
          </p:cNvSpPr>
          <p:nvPr>
            <p:ph type="sldNum" sz="quarter" idx="4"/>
          </p:nvPr>
        </p:nvSpPr>
        <p:spPr>
          <a:xfrm>
            <a:off x="10266060" y="5870575"/>
            <a:ext cx="551167"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57" r:id="rId10"/>
    <p:sldLayoutId id="2147483663" r:id="rId11"/>
    <p:sldLayoutId id="2147483664" r:id="rId12"/>
    <p:sldLayoutId id="2147483665" r:id="rId13"/>
    <p:sldLayoutId id="2147483666" r:id="rId14"/>
    <p:sldLayoutId id="2147483667" r:id="rId15"/>
    <p:sldLayoutId id="2147483658" r:id="rId16"/>
    <p:sldLayoutId id="2147483659" r:id="rId17"/>
  </p:sldLayoutIdLst>
  <p:transition spd="slow">
    <p:randomBar dir="vert"/>
    <p:sndAc>
      <p:stSnd>
        <p:snd r:embed="rId19" name="arrow.wav"/>
      </p:stSnd>
    </p:sndAc>
  </p:transition>
  <p:hf sldNum="0" hdr="0" ftr="0" dt="0"/>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ts val="0"/>
        </a:spcBef>
        <a:spcAft>
          <a:spcPts val="1000"/>
        </a:spcAft>
        <a:buClr>
          <a:schemeClr val="tx1"/>
        </a:buClr>
        <a:buSzPct val="100000"/>
        <a:buFont typeface="Arial"/>
        <a:buChar char="•"/>
        <a:defRPr sz="1800" kern="1200" cap="none">
          <a:solidFill>
            <a:schemeClr val="tx1"/>
          </a:solidFill>
          <a:effectLst/>
          <a:latin typeface="+mn-lt"/>
          <a:ea typeface="+mn-ea"/>
          <a:cs typeface="+mn-cs"/>
        </a:defRPr>
      </a:lvl1pPr>
      <a:lvl2pPr marL="742950" indent="-285750" algn="l" defTabSz="457200" rtl="0" eaLnBrk="1" latinLnBrk="0" hangingPunct="1">
        <a:spcBef>
          <a:spcPts val="0"/>
        </a:spcBef>
        <a:spcAft>
          <a:spcPts val="1000"/>
        </a:spcAft>
        <a:buClr>
          <a:schemeClr val="tx1"/>
        </a:buClr>
        <a:buSzPct val="100000"/>
        <a:buFont typeface="Arial"/>
        <a:buChar char="•"/>
        <a:defRPr sz="1600" kern="1200" cap="none">
          <a:solidFill>
            <a:schemeClr val="tx1"/>
          </a:solidFill>
          <a:effectLst/>
          <a:latin typeface="+mn-lt"/>
          <a:ea typeface="+mn-ea"/>
          <a:cs typeface="+mn-cs"/>
        </a:defRPr>
      </a:lvl2pPr>
      <a:lvl3pPr marL="1200150" indent="-285750" algn="l" defTabSz="457200" rtl="0" eaLnBrk="1" latinLnBrk="0" hangingPunct="1">
        <a:spcBef>
          <a:spcPts val="0"/>
        </a:spcBef>
        <a:spcAft>
          <a:spcPts val="1000"/>
        </a:spcAft>
        <a:buClr>
          <a:schemeClr val="tx1"/>
        </a:buClr>
        <a:buSzPct val="100000"/>
        <a:buFont typeface="Arial"/>
        <a:buChar char="•"/>
        <a:defRPr sz="1400" kern="1200" cap="none">
          <a:solidFill>
            <a:schemeClr val="tx1"/>
          </a:solidFill>
          <a:effectLst/>
          <a:latin typeface="+mn-lt"/>
          <a:ea typeface="+mn-ea"/>
          <a:cs typeface="+mn-cs"/>
        </a:defRPr>
      </a:lvl3pPr>
      <a:lvl4pPr marL="15430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4pPr>
      <a:lvl5pPr marL="20002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5pPr>
      <a:lvl6pPr marL="25146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6pPr>
      <a:lvl7pPr marL="29718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7pPr>
      <a:lvl8pPr marL="34290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8pPr>
      <a:lvl9pPr marL="38862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5.JPG"/><Relationship Id="rId4" Type="http://schemas.openxmlformats.org/officeDocument/2006/relationships/image" Target="../media/image4.jpg"/></Relationships>
</file>

<file path=ppt/slides/_rels/slide2.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5.JPG"/><Relationship Id="rId4" Type="http://schemas.openxmlformats.org/officeDocument/2006/relationships/image" Target="../media/image4.jpg"/></Relationships>
</file>

<file path=ppt/slides/_rels/slide3.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5.JPG"/><Relationship Id="rId4" Type="http://schemas.openxmlformats.org/officeDocument/2006/relationships/image" Target="../media/image4.jpg"/></Relationships>
</file>

<file path=ppt/slides/_rels/slide4.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5.JPG"/><Relationship Id="rId4" Type="http://schemas.openxmlformats.org/officeDocument/2006/relationships/image" Target="../media/image4.jpg"/></Relationships>
</file>

<file path=ppt/slides/_rels/slide5.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5.JPG"/><Relationship Id="rId4" Type="http://schemas.openxmlformats.org/officeDocument/2006/relationships/image" Target="../media/image4.jpg"/></Relationships>
</file>

<file path=ppt/slides/_rels/slide6.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5.JPG"/><Relationship Id="rId4" Type="http://schemas.openxmlformats.org/officeDocument/2006/relationships/image" Target="../media/image4.jpg"/></Relationships>
</file>

<file path=ppt/slides/_rels/slide7.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5.JPG"/><Relationship Id="rId4" Type="http://schemas.openxmlformats.org/officeDocument/2006/relationships/image" Target="../media/image4.jpg"/></Relationships>
</file>

<file path=ppt/slides/_rels/slide8.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image" Target="../media/image5.JPG"/><Relationship Id="rId4" Type="http://schemas.openxmlformats.org/officeDocument/2006/relationships/image" Target="../media/image4.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ctrTitle"/>
          </p:nvPr>
        </p:nvSpPr>
        <p:spPr/>
        <p:txBody>
          <a:bodyPr/>
          <a:lstStyle/>
          <a:p>
            <a:r>
              <a:rPr lang="tr-TR" dirty="0" smtClean="0"/>
              <a:t>BİRİNCİ HAFTA DERS NOTLARI</a:t>
            </a:r>
            <a:endParaRPr lang="tr-TR" dirty="0"/>
          </a:p>
        </p:txBody>
      </p:sp>
      <p:pic>
        <p:nvPicPr>
          <p:cNvPr id="4" name="Resim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781689" y="134778"/>
            <a:ext cx="1206586" cy="1122406"/>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5" name="Metin kutusu 4"/>
          <p:cNvSpPr txBox="1"/>
          <p:nvPr/>
        </p:nvSpPr>
        <p:spPr>
          <a:xfrm>
            <a:off x="1869990" y="34261"/>
            <a:ext cx="8837559" cy="1323439"/>
          </a:xfrm>
          <a:prstGeom prst="rect">
            <a:avLst/>
          </a:prstGeom>
          <a:noFill/>
        </p:spPr>
        <p:txBody>
          <a:bodyPr wrap="square" rtlCol="0">
            <a:spAutoFit/>
          </a:bodyPr>
          <a:lstStyle/>
          <a:p>
            <a:pPr algn="ctr"/>
            <a:r>
              <a:rPr lang="tr-TR" sz="2000" dirty="0" smtClean="0">
                <a:latin typeface="Times New Roman" panose="02020603050405020304" pitchFamily="18" charset="0"/>
                <a:cs typeface="Times New Roman" panose="02020603050405020304" pitchFamily="18" charset="0"/>
              </a:rPr>
              <a:t>T.C. ORDU ÜNİVERSİTESİ</a:t>
            </a:r>
          </a:p>
          <a:p>
            <a:pPr algn="ctr"/>
            <a:r>
              <a:rPr lang="tr-TR" sz="2000" dirty="0" smtClean="0">
                <a:latin typeface="Times New Roman" panose="02020603050405020304" pitchFamily="18" charset="0"/>
                <a:cs typeface="Times New Roman" panose="02020603050405020304" pitchFamily="18" charset="0"/>
              </a:rPr>
              <a:t>FATSA MESLEK YÜKSEKOKULU</a:t>
            </a:r>
          </a:p>
          <a:p>
            <a:pPr algn="ctr"/>
            <a:r>
              <a:rPr lang="tr-TR" sz="2000" dirty="0" smtClean="0">
                <a:latin typeface="Times New Roman" panose="02020603050405020304" pitchFamily="18" charset="0"/>
                <a:cs typeface="Times New Roman" panose="02020603050405020304" pitchFamily="18" charset="0"/>
              </a:rPr>
              <a:t>MOTORLU ARAÇLAR VE ULAŞTIRMA TEKNOLOJİLERİ BÖLÜMÜ</a:t>
            </a:r>
          </a:p>
          <a:p>
            <a:pPr algn="ctr"/>
            <a:r>
              <a:rPr lang="tr-TR" sz="2000" dirty="0" smtClean="0">
                <a:latin typeface="Times New Roman" panose="02020603050405020304" pitchFamily="18" charset="0"/>
                <a:cs typeface="Times New Roman" panose="02020603050405020304" pitchFamily="18" charset="0"/>
              </a:rPr>
              <a:t>DENİZ ULAŞTIRMA VE İŞLETME PROGRAMI</a:t>
            </a:r>
          </a:p>
        </p:txBody>
      </p:sp>
      <p:pic>
        <p:nvPicPr>
          <p:cNvPr id="6" name="Resim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90242" y="134778"/>
            <a:ext cx="1399660" cy="1216227"/>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7" name="Metin kutusu 6"/>
          <p:cNvSpPr txBox="1"/>
          <p:nvPr/>
        </p:nvSpPr>
        <p:spPr>
          <a:xfrm>
            <a:off x="9168714" y="6425514"/>
            <a:ext cx="2957384" cy="369332"/>
          </a:xfrm>
          <a:prstGeom prst="rect">
            <a:avLst/>
          </a:prstGeom>
          <a:noFill/>
        </p:spPr>
        <p:txBody>
          <a:bodyPr wrap="square" rtlCol="0">
            <a:spAutoFit/>
          </a:bodyPr>
          <a:lstStyle/>
          <a:p>
            <a:pPr algn="r"/>
            <a:r>
              <a:rPr lang="tr-TR" dirty="0" err="1" smtClean="0"/>
              <a:t>Kpt</a:t>
            </a:r>
            <a:r>
              <a:rPr lang="tr-TR" dirty="0" smtClean="0"/>
              <a:t>. </a:t>
            </a:r>
            <a:r>
              <a:rPr lang="tr-TR" dirty="0" err="1" smtClean="0"/>
              <a:t>Öğr</a:t>
            </a:r>
            <a:r>
              <a:rPr lang="tr-TR" dirty="0" smtClean="0"/>
              <a:t>. Gör. Mehmet YAHŞİ</a:t>
            </a:r>
            <a:endParaRPr lang="tr-TR" dirty="0"/>
          </a:p>
        </p:txBody>
      </p:sp>
      <p:sp>
        <p:nvSpPr>
          <p:cNvPr id="11" name="Metin kutusu 10"/>
          <p:cNvSpPr txBox="1"/>
          <p:nvPr/>
        </p:nvSpPr>
        <p:spPr>
          <a:xfrm>
            <a:off x="111210" y="6425514"/>
            <a:ext cx="2957384" cy="369332"/>
          </a:xfrm>
          <a:prstGeom prst="rect">
            <a:avLst/>
          </a:prstGeom>
          <a:noFill/>
        </p:spPr>
        <p:txBody>
          <a:bodyPr wrap="square" rtlCol="0">
            <a:spAutoFit/>
          </a:bodyPr>
          <a:lstStyle/>
          <a:p>
            <a:r>
              <a:rPr lang="tr-TR" dirty="0" smtClean="0"/>
              <a:t>DUİ108-DENİZ İŞLETMECİLİĞİ</a:t>
            </a:r>
            <a:endParaRPr lang="tr-TR" dirty="0"/>
          </a:p>
        </p:txBody>
      </p:sp>
    </p:spTree>
    <p:extLst>
      <p:ext uri="{BB962C8B-B14F-4D97-AF65-F5344CB8AC3E}">
        <p14:creationId xmlns:p14="http://schemas.microsoft.com/office/powerpoint/2010/main" val="3196667959"/>
      </p:ext>
    </p:extLst>
  </p:cSld>
  <p:clrMapOvr>
    <a:masterClrMapping/>
  </p:clrMapOvr>
  <p:transition spd="slow">
    <p:randomBar dir="vert"/>
    <p:sndAc>
      <p:stSnd>
        <p:snd r:embed="rId3" name="arrow.wav"/>
      </p:stSnd>
    </p:sndAc>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ctrTitle"/>
          </p:nvPr>
        </p:nvSpPr>
        <p:spPr>
          <a:xfrm>
            <a:off x="111210" y="1357700"/>
            <a:ext cx="12014888" cy="4967298"/>
          </a:xfrm>
        </p:spPr>
        <p:txBody>
          <a:bodyPr>
            <a:noAutofit/>
          </a:bodyPr>
          <a:lstStyle/>
          <a:p>
            <a:pPr algn="l"/>
            <a:r>
              <a:rPr lang="tr-TR" sz="2600" b="1" dirty="0" smtClean="0">
                <a:latin typeface="Times New Roman" panose="02020603050405020304" pitchFamily="18" charset="0"/>
                <a:cs typeface="Times New Roman" panose="02020603050405020304" pitchFamily="18" charset="0"/>
              </a:rPr>
              <a:t>DENİZ PİYASALARI</a:t>
            </a:r>
            <a:br>
              <a:rPr lang="tr-TR" sz="2600" b="1" dirty="0" smtClean="0">
                <a:latin typeface="Times New Roman" panose="02020603050405020304" pitchFamily="18" charset="0"/>
                <a:cs typeface="Times New Roman" panose="02020603050405020304" pitchFamily="18" charset="0"/>
              </a:rPr>
            </a:br>
            <a:r>
              <a:rPr lang="tr-TR" sz="2600" b="1" dirty="0" smtClean="0">
                <a:latin typeface="Times New Roman" panose="02020603050405020304" pitchFamily="18" charset="0"/>
                <a:cs typeface="Times New Roman" panose="02020603050405020304" pitchFamily="18" charset="0"/>
              </a:rPr>
              <a:t/>
            </a:r>
            <a:br>
              <a:rPr lang="tr-TR" sz="2600" b="1" dirty="0" smtClean="0">
                <a:latin typeface="Times New Roman" panose="02020603050405020304" pitchFamily="18" charset="0"/>
                <a:cs typeface="Times New Roman" panose="02020603050405020304" pitchFamily="18" charset="0"/>
              </a:rPr>
            </a:br>
            <a:r>
              <a:rPr lang="tr-TR" sz="2600" cap="none" dirty="0" smtClean="0">
                <a:latin typeface="Times New Roman" panose="02020603050405020304" pitchFamily="18" charset="0"/>
                <a:cs typeface="Times New Roman" panose="02020603050405020304" pitchFamily="18" charset="0"/>
              </a:rPr>
              <a:t>1950 yılında 500 milyon ton olan dünya deniz ticaret hacmi bugün 18 kat artarak 9 milyar tona ulaşmıştır. Hacim olarak dünya ticaretinin %75’i denizyoluyla, %16’sı demiryolu ve karayoluyla, %9’u boru hattı ile ve %0,3’ü havayoluyla gerçekleştirilmektedir. </a:t>
            </a:r>
            <a:br>
              <a:rPr lang="tr-TR" sz="2600" cap="none" dirty="0" smtClean="0">
                <a:latin typeface="Times New Roman" panose="02020603050405020304" pitchFamily="18" charset="0"/>
                <a:cs typeface="Times New Roman" panose="02020603050405020304" pitchFamily="18" charset="0"/>
              </a:rPr>
            </a:br>
            <a:r>
              <a:rPr lang="tr-TR" sz="2600" cap="none" dirty="0" smtClean="0">
                <a:latin typeface="Times New Roman" panose="02020603050405020304" pitchFamily="18" charset="0"/>
                <a:cs typeface="Times New Roman" panose="02020603050405020304" pitchFamily="18" charset="0"/>
              </a:rPr>
              <a:t>Deniz ticareti </a:t>
            </a:r>
            <a:r>
              <a:rPr lang="tr-TR" sz="2600" cap="none" dirty="0" smtClean="0">
                <a:latin typeface="Times New Roman" panose="02020603050405020304" pitchFamily="18" charset="0"/>
                <a:cs typeface="Times New Roman" panose="02020603050405020304" pitchFamily="18" charset="0"/>
              </a:rPr>
              <a:t>iki türlü işletme </a:t>
            </a:r>
            <a:r>
              <a:rPr lang="tr-TR" sz="2600" cap="none" dirty="0" smtClean="0">
                <a:latin typeface="Times New Roman" panose="02020603050405020304" pitchFamily="18" charset="0"/>
                <a:cs typeface="Times New Roman" panose="02020603050405020304" pitchFamily="18" charset="0"/>
              </a:rPr>
              <a:t>yöntemi ile </a:t>
            </a:r>
            <a:r>
              <a:rPr lang="tr-TR" sz="2600" cap="none" smtClean="0">
                <a:latin typeface="Times New Roman" panose="02020603050405020304" pitchFamily="18" charset="0"/>
                <a:cs typeface="Times New Roman" panose="02020603050405020304" pitchFamily="18" charset="0"/>
              </a:rPr>
              <a:t>idare edilmektedir</a:t>
            </a:r>
            <a:r>
              <a:rPr lang="tr-TR" sz="2600" cap="none" dirty="0" smtClean="0">
                <a:latin typeface="Times New Roman" panose="02020603050405020304" pitchFamily="18" charset="0"/>
                <a:cs typeface="Times New Roman" panose="02020603050405020304" pitchFamily="18" charset="0"/>
              </a:rPr>
              <a:t>;</a:t>
            </a:r>
            <a:br>
              <a:rPr lang="tr-TR" sz="2600" cap="none" dirty="0" smtClean="0">
                <a:latin typeface="Times New Roman" panose="02020603050405020304" pitchFamily="18" charset="0"/>
                <a:cs typeface="Times New Roman" panose="02020603050405020304" pitchFamily="18" charset="0"/>
              </a:rPr>
            </a:br>
            <a:r>
              <a:rPr lang="tr-TR" sz="2600" cap="none" dirty="0" smtClean="0">
                <a:latin typeface="Times New Roman" panose="02020603050405020304" pitchFamily="18" charset="0"/>
                <a:cs typeface="Times New Roman" panose="02020603050405020304" pitchFamily="18" charset="0"/>
              </a:rPr>
              <a:t>-	</a:t>
            </a:r>
            <a:r>
              <a:rPr lang="tr-TR" sz="2600" dirty="0">
                <a:latin typeface="Times New Roman" panose="02020603050405020304" pitchFamily="18" charset="0"/>
                <a:cs typeface="Times New Roman" panose="02020603050405020304" pitchFamily="18" charset="0"/>
              </a:rPr>
              <a:t> </a:t>
            </a:r>
            <a:r>
              <a:rPr lang="tr-TR" sz="2600" cap="none" dirty="0" smtClean="0">
                <a:latin typeface="Times New Roman" panose="02020603050405020304" pitchFamily="18" charset="0"/>
                <a:cs typeface="Times New Roman" panose="02020603050405020304" pitchFamily="18" charset="0"/>
              </a:rPr>
              <a:t>Düzensiz hat (</a:t>
            </a:r>
            <a:r>
              <a:rPr lang="tr-TR" sz="2600" cap="none" dirty="0" err="1" smtClean="0">
                <a:latin typeface="Times New Roman" panose="02020603050405020304" pitchFamily="18" charset="0"/>
                <a:cs typeface="Times New Roman" panose="02020603050405020304" pitchFamily="18" charset="0"/>
              </a:rPr>
              <a:t>tramp</a:t>
            </a:r>
            <a:r>
              <a:rPr lang="tr-TR" sz="2600" cap="none" dirty="0" smtClean="0">
                <a:latin typeface="Times New Roman" panose="02020603050405020304" pitchFamily="18" charset="0"/>
                <a:cs typeface="Times New Roman" panose="02020603050405020304" pitchFamily="18" charset="0"/>
              </a:rPr>
              <a:t>) işletmeleri</a:t>
            </a:r>
            <a:br>
              <a:rPr lang="tr-TR" sz="2600" cap="none" dirty="0" smtClean="0">
                <a:latin typeface="Times New Roman" panose="02020603050405020304" pitchFamily="18" charset="0"/>
                <a:cs typeface="Times New Roman" panose="02020603050405020304" pitchFamily="18" charset="0"/>
              </a:rPr>
            </a:br>
            <a:r>
              <a:rPr lang="tr-TR" sz="2600" cap="none" dirty="0" smtClean="0">
                <a:latin typeface="Times New Roman" panose="02020603050405020304" pitchFamily="18" charset="0"/>
                <a:cs typeface="Times New Roman" panose="02020603050405020304" pitchFamily="18" charset="0"/>
              </a:rPr>
              <a:t>-	 Düzenli hat (</a:t>
            </a:r>
            <a:r>
              <a:rPr lang="tr-TR" sz="2600" cap="none" dirty="0" err="1" smtClean="0">
                <a:latin typeface="Times New Roman" panose="02020603050405020304" pitchFamily="18" charset="0"/>
                <a:cs typeface="Times New Roman" panose="02020603050405020304" pitchFamily="18" charset="0"/>
              </a:rPr>
              <a:t>liner</a:t>
            </a:r>
            <a:r>
              <a:rPr lang="tr-TR" sz="2600" cap="none" dirty="0" smtClean="0">
                <a:latin typeface="Times New Roman" panose="02020603050405020304" pitchFamily="18" charset="0"/>
                <a:cs typeface="Times New Roman" panose="02020603050405020304" pitchFamily="18" charset="0"/>
              </a:rPr>
              <a:t>) işletmeler</a:t>
            </a:r>
            <a:br>
              <a:rPr lang="tr-TR" sz="2600" cap="none" dirty="0" smtClean="0">
                <a:latin typeface="Times New Roman" panose="02020603050405020304" pitchFamily="18" charset="0"/>
                <a:cs typeface="Times New Roman" panose="02020603050405020304" pitchFamily="18" charset="0"/>
              </a:rPr>
            </a:br>
            <a:r>
              <a:rPr lang="tr-TR" sz="2600" cap="none" dirty="0" smtClean="0">
                <a:latin typeface="Times New Roman" panose="02020603050405020304" pitchFamily="18" charset="0"/>
                <a:cs typeface="Times New Roman" panose="02020603050405020304" pitchFamily="18" charset="0"/>
              </a:rPr>
              <a:t/>
            </a:r>
            <a:br>
              <a:rPr lang="tr-TR" sz="2600" cap="none" dirty="0" smtClean="0">
                <a:latin typeface="Times New Roman" panose="02020603050405020304" pitchFamily="18" charset="0"/>
                <a:cs typeface="Times New Roman" panose="02020603050405020304" pitchFamily="18" charset="0"/>
              </a:rPr>
            </a:br>
            <a:endParaRPr lang="tr-TR" sz="2600" cap="none" dirty="0">
              <a:latin typeface="Times New Roman" panose="02020603050405020304" pitchFamily="18" charset="0"/>
              <a:cs typeface="Times New Roman" panose="02020603050405020304" pitchFamily="18" charset="0"/>
            </a:endParaRPr>
          </a:p>
        </p:txBody>
      </p:sp>
      <p:pic>
        <p:nvPicPr>
          <p:cNvPr id="4" name="Resim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781689" y="134778"/>
            <a:ext cx="1206586" cy="1122406"/>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5" name="Metin kutusu 4"/>
          <p:cNvSpPr txBox="1"/>
          <p:nvPr/>
        </p:nvSpPr>
        <p:spPr>
          <a:xfrm>
            <a:off x="1869990" y="34261"/>
            <a:ext cx="8837559" cy="1323439"/>
          </a:xfrm>
          <a:prstGeom prst="rect">
            <a:avLst/>
          </a:prstGeom>
          <a:noFill/>
        </p:spPr>
        <p:txBody>
          <a:bodyPr wrap="square" rtlCol="0">
            <a:spAutoFit/>
          </a:bodyPr>
          <a:lstStyle/>
          <a:p>
            <a:pPr algn="ctr"/>
            <a:r>
              <a:rPr lang="tr-TR" sz="2000" dirty="0" smtClean="0">
                <a:latin typeface="Times New Roman" panose="02020603050405020304" pitchFamily="18" charset="0"/>
                <a:cs typeface="Times New Roman" panose="02020603050405020304" pitchFamily="18" charset="0"/>
              </a:rPr>
              <a:t>T.C. ORDU ÜNİVERSİTESİ</a:t>
            </a:r>
          </a:p>
          <a:p>
            <a:pPr algn="ctr"/>
            <a:r>
              <a:rPr lang="tr-TR" sz="2000" dirty="0" smtClean="0">
                <a:latin typeface="Times New Roman" panose="02020603050405020304" pitchFamily="18" charset="0"/>
                <a:cs typeface="Times New Roman" panose="02020603050405020304" pitchFamily="18" charset="0"/>
              </a:rPr>
              <a:t>FATSA MESLEK YÜKSEKOKULU</a:t>
            </a:r>
          </a:p>
          <a:p>
            <a:pPr algn="ctr"/>
            <a:r>
              <a:rPr lang="tr-TR" sz="2000" dirty="0" smtClean="0">
                <a:latin typeface="Times New Roman" panose="02020603050405020304" pitchFamily="18" charset="0"/>
                <a:cs typeface="Times New Roman" panose="02020603050405020304" pitchFamily="18" charset="0"/>
              </a:rPr>
              <a:t>MOTORLU ARAÇLAR VE ULAŞTIRMA TEKNOLOJİLERİ BÖLÜMÜ</a:t>
            </a:r>
          </a:p>
          <a:p>
            <a:pPr algn="ctr"/>
            <a:r>
              <a:rPr lang="tr-TR" sz="2000" dirty="0" smtClean="0">
                <a:latin typeface="Times New Roman" panose="02020603050405020304" pitchFamily="18" charset="0"/>
                <a:cs typeface="Times New Roman" panose="02020603050405020304" pitchFamily="18" charset="0"/>
              </a:rPr>
              <a:t>DENİZ ULAŞTIRMA VE İŞLETME PROGRAMI</a:t>
            </a:r>
          </a:p>
        </p:txBody>
      </p:sp>
      <p:pic>
        <p:nvPicPr>
          <p:cNvPr id="6" name="Resim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90242" y="134778"/>
            <a:ext cx="1399660" cy="1216227"/>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7" name="Metin kutusu 6"/>
          <p:cNvSpPr txBox="1"/>
          <p:nvPr/>
        </p:nvSpPr>
        <p:spPr>
          <a:xfrm>
            <a:off x="9168714" y="6425514"/>
            <a:ext cx="2957384" cy="369332"/>
          </a:xfrm>
          <a:prstGeom prst="rect">
            <a:avLst/>
          </a:prstGeom>
          <a:noFill/>
        </p:spPr>
        <p:txBody>
          <a:bodyPr wrap="square" rtlCol="0">
            <a:spAutoFit/>
          </a:bodyPr>
          <a:lstStyle/>
          <a:p>
            <a:pPr algn="r"/>
            <a:r>
              <a:rPr lang="tr-TR" dirty="0" err="1" smtClean="0"/>
              <a:t>Kpt</a:t>
            </a:r>
            <a:r>
              <a:rPr lang="tr-TR" dirty="0" smtClean="0"/>
              <a:t>. </a:t>
            </a:r>
            <a:r>
              <a:rPr lang="tr-TR" dirty="0" err="1" smtClean="0"/>
              <a:t>Öğr</a:t>
            </a:r>
            <a:r>
              <a:rPr lang="tr-TR" dirty="0" smtClean="0"/>
              <a:t>. Gör. Mehmet YAHŞİ</a:t>
            </a:r>
            <a:endParaRPr lang="tr-TR" dirty="0"/>
          </a:p>
        </p:txBody>
      </p:sp>
      <p:sp>
        <p:nvSpPr>
          <p:cNvPr id="11" name="Metin kutusu 10"/>
          <p:cNvSpPr txBox="1"/>
          <p:nvPr/>
        </p:nvSpPr>
        <p:spPr>
          <a:xfrm>
            <a:off x="111210" y="6425514"/>
            <a:ext cx="2957384" cy="369332"/>
          </a:xfrm>
          <a:prstGeom prst="rect">
            <a:avLst/>
          </a:prstGeom>
          <a:noFill/>
        </p:spPr>
        <p:txBody>
          <a:bodyPr wrap="square" rtlCol="0">
            <a:spAutoFit/>
          </a:bodyPr>
          <a:lstStyle/>
          <a:p>
            <a:r>
              <a:rPr lang="tr-TR" dirty="0"/>
              <a:t>DUİ108-DENİZ İŞLETMECİLİĞİ</a:t>
            </a:r>
          </a:p>
        </p:txBody>
      </p:sp>
    </p:spTree>
    <p:extLst>
      <p:ext uri="{BB962C8B-B14F-4D97-AF65-F5344CB8AC3E}">
        <p14:creationId xmlns:p14="http://schemas.microsoft.com/office/powerpoint/2010/main" val="3986061515"/>
      </p:ext>
    </p:extLst>
  </p:cSld>
  <p:clrMapOvr>
    <a:masterClrMapping/>
  </p:clrMapOvr>
  <p:transition spd="slow">
    <p:randomBar dir="vert"/>
    <p:sndAc>
      <p:stSnd>
        <p:snd r:embed="rId3" name="arrow.wav"/>
      </p:stSnd>
    </p:sndAc>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ctrTitle"/>
          </p:nvPr>
        </p:nvSpPr>
        <p:spPr>
          <a:xfrm>
            <a:off x="111210" y="1357700"/>
            <a:ext cx="12014888" cy="4967298"/>
          </a:xfrm>
        </p:spPr>
        <p:txBody>
          <a:bodyPr>
            <a:noAutofit/>
          </a:bodyPr>
          <a:lstStyle/>
          <a:p>
            <a:pPr algn="l"/>
            <a:r>
              <a:rPr lang="tr-TR" sz="2600" b="1" dirty="0" smtClean="0">
                <a:latin typeface="Times New Roman" panose="02020603050405020304" pitchFamily="18" charset="0"/>
                <a:cs typeface="Times New Roman" panose="02020603050405020304" pitchFamily="18" charset="0"/>
              </a:rPr>
              <a:t>Düzensiz </a:t>
            </a:r>
            <a:r>
              <a:rPr lang="tr-TR" sz="2600" b="1" dirty="0">
                <a:latin typeface="Times New Roman" panose="02020603050405020304" pitchFamily="18" charset="0"/>
                <a:cs typeface="Times New Roman" panose="02020603050405020304" pitchFamily="18" charset="0"/>
              </a:rPr>
              <a:t>hat (</a:t>
            </a:r>
            <a:r>
              <a:rPr lang="tr-TR" sz="2600" b="1" dirty="0" err="1">
                <a:latin typeface="Times New Roman" panose="02020603050405020304" pitchFamily="18" charset="0"/>
                <a:cs typeface="Times New Roman" panose="02020603050405020304" pitchFamily="18" charset="0"/>
              </a:rPr>
              <a:t>Tramp</a:t>
            </a:r>
            <a:r>
              <a:rPr lang="tr-TR" sz="2600" b="1" dirty="0">
                <a:latin typeface="Times New Roman" panose="02020603050405020304" pitchFamily="18" charset="0"/>
                <a:cs typeface="Times New Roman" panose="02020603050405020304" pitchFamily="18" charset="0"/>
              </a:rPr>
              <a:t>) </a:t>
            </a:r>
            <a:r>
              <a:rPr lang="tr-TR" sz="2600" b="1" dirty="0" smtClean="0">
                <a:latin typeface="Times New Roman" panose="02020603050405020304" pitchFamily="18" charset="0"/>
                <a:cs typeface="Times New Roman" panose="02020603050405020304" pitchFamily="18" charset="0"/>
              </a:rPr>
              <a:t>İşletmeleri</a:t>
            </a:r>
            <a:br>
              <a:rPr lang="tr-TR" sz="2600" b="1" dirty="0" smtClean="0">
                <a:latin typeface="Times New Roman" panose="02020603050405020304" pitchFamily="18" charset="0"/>
                <a:cs typeface="Times New Roman" panose="02020603050405020304" pitchFamily="18" charset="0"/>
              </a:rPr>
            </a:br>
            <a:r>
              <a:rPr lang="tr-TR" sz="2600" b="1" dirty="0" smtClean="0">
                <a:latin typeface="Times New Roman" panose="02020603050405020304" pitchFamily="18" charset="0"/>
                <a:cs typeface="Times New Roman" panose="02020603050405020304" pitchFamily="18" charset="0"/>
              </a:rPr>
              <a:t/>
            </a:r>
            <a:br>
              <a:rPr lang="tr-TR" sz="2600" b="1" dirty="0" smtClean="0">
                <a:latin typeface="Times New Roman" panose="02020603050405020304" pitchFamily="18" charset="0"/>
                <a:cs typeface="Times New Roman" panose="02020603050405020304" pitchFamily="18" charset="0"/>
              </a:rPr>
            </a:br>
            <a:r>
              <a:rPr lang="tr-TR" sz="2600" cap="none" dirty="0" smtClean="0">
                <a:latin typeface="Times New Roman" panose="02020603050405020304" pitchFamily="18" charset="0"/>
                <a:cs typeface="Times New Roman" panose="02020603050405020304" pitchFamily="18" charset="0"/>
              </a:rPr>
              <a:t>Düzensiz hat (</a:t>
            </a:r>
            <a:r>
              <a:rPr lang="tr-TR" sz="2600" cap="none" dirty="0" err="1" smtClean="0">
                <a:latin typeface="Times New Roman" panose="02020603050405020304" pitchFamily="18" charset="0"/>
                <a:cs typeface="Times New Roman" panose="02020603050405020304" pitchFamily="18" charset="0"/>
              </a:rPr>
              <a:t>tramp</a:t>
            </a:r>
            <a:r>
              <a:rPr lang="tr-TR" sz="2600" cap="none" dirty="0" smtClean="0">
                <a:latin typeface="Times New Roman" panose="02020603050405020304" pitchFamily="18" charset="0"/>
                <a:cs typeface="Times New Roman" panose="02020603050405020304" pitchFamily="18" charset="0"/>
              </a:rPr>
              <a:t>) ya da düzensiz taşımacılık, deniz taşımacılığının en eski taşımacılık türüdür. Bu taşımacılık türünde gemiler, nereden yük bulurlarsa oraya giderek, dünyanın her köşesine yük taşımaktadır. Diğer isminden de anlaşılacağı gibi seferler belirli bir programa bağlanmamış olup, gemiler nerede karlı yük bulurlarsa oraya gitmektedirler. Düzensiz hat (</a:t>
            </a:r>
            <a:r>
              <a:rPr lang="tr-TR" sz="2600" cap="none" dirty="0" err="1" smtClean="0">
                <a:latin typeface="Times New Roman" panose="02020603050405020304" pitchFamily="18" charset="0"/>
                <a:cs typeface="Times New Roman" panose="02020603050405020304" pitchFamily="18" charset="0"/>
              </a:rPr>
              <a:t>tramp</a:t>
            </a:r>
            <a:r>
              <a:rPr lang="tr-TR" sz="2600" cap="none" dirty="0" smtClean="0">
                <a:latin typeface="Times New Roman" panose="02020603050405020304" pitchFamily="18" charset="0"/>
                <a:cs typeface="Times New Roman" panose="02020603050405020304" pitchFamily="18" charset="0"/>
              </a:rPr>
              <a:t>) taşımacılıkta yüklerin büyük çoğunluğunu dönemsel yükler oluşturmaktadır. Bu taşımacılıkta kömür hububat, maden cevheri gibi dökme yükler taşınmaktadır.</a:t>
            </a:r>
            <a:br>
              <a:rPr lang="tr-TR" sz="2600" cap="none" dirty="0" smtClean="0">
                <a:latin typeface="Times New Roman" panose="02020603050405020304" pitchFamily="18" charset="0"/>
                <a:cs typeface="Times New Roman" panose="02020603050405020304" pitchFamily="18" charset="0"/>
              </a:rPr>
            </a:br>
            <a:r>
              <a:rPr lang="tr-TR" sz="2600" cap="none" dirty="0" smtClean="0">
                <a:latin typeface="Times New Roman" panose="02020603050405020304" pitchFamily="18" charset="0"/>
                <a:cs typeface="Times New Roman" panose="02020603050405020304" pitchFamily="18" charset="0"/>
              </a:rPr>
              <a:t/>
            </a:r>
            <a:br>
              <a:rPr lang="tr-TR" sz="2600" cap="none" dirty="0" smtClean="0">
                <a:latin typeface="Times New Roman" panose="02020603050405020304" pitchFamily="18" charset="0"/>
                <a:cs typeface="Times New Roman" panose="02020603050405020304" pitchFamily="18" charset="0"/>
              </a:rPr>
            </a:br>
            <a:endParaRPr lang="tr-TR" sz="2600" cap="none" dirty="0">
              <a:latin typeface="Times New Roman" panose="02020603050405020304" pitchFamily="18" charset="0"/>
              <a:cs typeface="Times New Roman" panose="02020603050405020304" pitchFamily="18" charset="0"/>
            </a:endParaRPr>
          </a:p>
        </p:txBody>
      </p:sp>
      <p:pic>
        <p:nvPicPr>
          <p:cNvPr id="4" name="Resim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781689" y="134778"/>
            <a:ext cx="1206586" cy="1122406"/>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5" name="Metin kutusu 4"/>
          <p:cNvSpPr txBox="1"/>
          <p:nvPr/>
        </p:nvSpPr>
        <p:spPr>
          <a:xfrm>
            <a:off x="1869990" y="34261"/>
            <a:ext cx="8837559" cy="1323439"/>
          </a:xfrm>
          <a:prstGeom prst="rect">
            <a:avLst/>
          </a:prstGeom>
          <a:noFill/>
        </p:spPr>
        <p:txBody>
          <a:bodyPr wrap="square" rtlCol="0">
            <a:spAutoFit/>
          </a:bodyPr>
          <a:lstStyle/>
          <a:p>
            <a:pPr algn="ctr"/>
            <a:r>
              <a:rPr lang="tr-TR" sz="2000" dirty="0" smtClean="0">
                <a:latin typeface="Times New Roman" panose="02020603050405020304" pitchFamily="18" charset="0"/>
                <a:cs typeface="Times New Roman" panose="02020603050405020304" pitchFamily="18" charset="0"/>
              </a:rPr>
              <a:t>T.C. ORDU ÜNİVERSİTESİ</a:t>
            </a:r>
          </a:p>
          <a:p>
            <a:pPr algn="ctr"/>
            <a:r>
              <a:rPr lang="tr-TR" sz="2000" dirty="0" smtClean="0">
                <a:latin typeface="Times New Roman" panose="02020603050405020304" pitchFamily="18" charset="0"/>
                <a:cs typeface="Times New Roman" panose="02020603050405020304" pitchFamily="18" charset="0"/>
              </a:rPr>
              <a:t>FATSA MESLEK YÜKSEKOKULU</a:t>
            </a:r>
          </a:p>
          <a:p>
            <a:pPr algn="ctr"/>
            <a:r>
              <a:rPr lang="tr-TR" sz="2000" dirty="0" smtClean="0">
                <a:latin typeface="Times New Roman" panose="02020603050405020304" pitchFamily="18" charset="0"/>
                <a:cs typeface="Times New Roman" panose="02020603050405020304" pitchFamily="18" charset="0"/>
              </a:rPr>
              <a:t>MOTORLU ARAÇLAR VE ULAŞTIRMA TEKNOLOJİLERİ BÖLÜMÜ</a:t>
            </a:r>
          </a:p>
          <a:p>
            <a:pPr algn="ctr"/>
            <a:r>
              <a:rPr lang="tr-TR" sz="2000" dirty="0" smtClean="0">
                <a:latin typeface="Times New Roman" panose="02020603050405020304" pitchFamily="18" charset="0"/>
                <a:cs typeface="Times New Roman" panose="02020603050405020304" pitchFamily="18" charset="0"/>
              </a:rPr>
              <a:t>DENİZ ULAŞTIRMA VE İŞLETME PROGRAMI</a:t>
            </a:r>
          </a:p>
        </p:txBody>
      </p:sp>
      <p:pic>
        <p:nvPicPr>
          <p:cNvPr id="6" name="Resim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90242" y="134778"/>
            <a:ext cx="1399660" cy="1216227"/>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7" name="Metin kutusu 6"/>
          <p:cNvSpPr txBox="1"/>
          <p:nvPr/>
        </p:nvSpPr>
        <p:spPr>
          <a:xfrm>
            <a:off x="9168714" y="6425514"/>
            <a:ext cx="2957384" cy="369332"/>
          </a:xfrm>
          <a:prstGeom prst="rect">
            <a:avLst/>
          </a:prstGeom>
          <a:noFill/>
        </p:spPr>
        <p:txBody>
          <a:bodyPr wrap="square" rtlCol="0">
            <a:spAutoFit/>
          </a:bodyPr>
          <a:lstStyle/>
          <a:p>
            <a:pPr algn="r"/>
            <a:r>
              <a:rPr lang="tr-TR" dirty="0" err="1" smtClean="0"/>
              <a:t>Kpt</a:t>
            </a:r>
            <a:r>
              <a:rPr lang="tr-TR" dirty="0" smtClean="0"/>
              <a:t>. </a:t>
            </a:r>
            <a:r>
              <a:rPr lang="tr-TR" dirty="0" err="1" smtClean="0"/>
              <a:t>Öğr</a:t>
            </a:r>
            <a:r>
              <a:rPr lang="tr-TR" dirty="0" smtClean="0"/>
              <a:t>. Gör. Mehmet YAHŞİ</a:t>
            </a:r>
            <a:endParaRPr lang="tr-TR" dirty="0"/>
          </a:p>
        </p:txBody>
      </p:sp>
      <p:sp>
        <p:nvSpPr>
          <p:cNvPr id="11" name="Metin kutusu 10"/>
          <p:cNvSpPr txBox="1"/>
          <p:nvPr/>
        </p:nvSpPr>
        <p:spPr>
          <a:xfrm>
            <a:off x="111210" y="6425514"/>
            <a:ext cx="2957384" cy="369332"/>
          </a:xfrm>
          <a:prstGeom prst="rect">
            <a:avLst/>
          </a:prstGeom>
          <a:noFill/>
        </p:spPr>
        <p:txBody>
          <a:bodyPr wrap="square" rtlCol="0">
            <a:spAutoFit/>
          </a:bodyPr>
          <a:lstStyle/>
          <a:p>
            <a:r>
              <a:rPr lang="tr-TR" dirty="0"/>
              <a:t>DUİ108-DENİZ İŞLETMECİLİĞİ</a:t>
            </a:r>
          </a:p>
        </p:txBody>
      </p:sp>
    </p:spTree>
    <p:extLst>
      <p:ext uri="{BB962C8B-B14F-4D97-AF65-F5344CB8AC3E}">
        <p14:creationId xmlns:p14="http://schemas.microsoft.com/office/powerpoint/2010/main" val="3156964835"/>
      </p:ext>
    </p:extLst>
  </p:cSld>
  <p:clrMapOvr>
    <a:masterClrMapping/>
  </p:clrMapOvr>
  <p:transition spd="slow">
    <p:randomBar dir="vert"/>
    <p:sndAc>
      <p:stSnd>
        <p:snd r:embed="rId3" name="arrow.wav"/>
      </p:stSnd>
    </p:sndAc>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ctrTitle"/>
          </p:nvPr>
        </p:nvSpPr>
        <p:spPr>
          <a:xfrm>
            <a:off x="111210" y="1357700"/>
            <a:ext cx="12014888" cy="4967298"/>
          </a:xfrm>
        </p:spPr>
        <p:txBody>
          <a:bodyPr>
            <a:noAutofit/>
          </a:bodyPr>
          <a:lstStyle/>
          <a:p>
            <a:pPr algn="l"/>
            <a:r>
              <a:rPr lang="tr-TR" sz="2600" b="1" dirty="0" smtClean="0">
                <a:latin typeface="Times New Roman" panose="02020603050405020304" pitchFamily="18" charset="0"/>
                <a:cs typeface="Times New Roman" panose="02020603050405020304" pitchFamily="18" charset="0"/>
              </a:rPr>
              <a:t>Düzensiz </a:t>
            </a:r>
            <a:r>
              <a:rPr lang="tr-TR" sz="2600" b="1" dirty="0">
                <a:latin typeface="Times New Roman" panose="02020603050405020304" pitchFamily="18" charset="0"/>
                <a:cs typeface="Times New Roman" panose="02020603050405020304" pitchFamily="18" charset="0"/>
              </a:rPr>
              <a:t>hat (</a:t>
            </a:r>
            <a:r>
              <a:rPr lang="tr-TR" sz="2600" b="1" dirty="0" err="1">
                <a:latin typeface="Times New Roman" panose="02020603050405020304" pitchFamily="18" charset="0"/>
                <a:cs typeface="Times New Roman" panose="02020603050405020304" pitchFamily="18" charset="0"/>
              </a:rPr>
              <a:t>Tramp</a:t>
            </a:r>
            <a:r>
              <a:rPr lang="tr-TR" sz="2600" b="1" dirty="0">
                <a:latin typeface="Times New Roman" panose="02020603050405020304" pitchFamily="18" charset="0"/>
                <a:cs typeface="Times New Roman" panose="02020603050405020304" pitchFamily="18" charset="0"/>
              </a:rPr>
              <a:t>) </a:t>
            </a:r>
            <a:r>
              <a:rPr lang="tr-TR" sz="2600" b="1" dirty="0" smtClean="0">
                <a:latin typeface="Times New Roman" panose="02020603050405020304" pitchFamily="18" charset="0"/>
                <a:cs typeface="Times New Roman" panose="02020603050405020304" pitchFamily="18" charset="0"/>
              </a:rPr>
              <a:t>İşletmeleri</a:t>
            </a:r>
            <a:br>
              <a:rPr lang="tr-TR" sz="2600" b="1" dirty="0" smtClean="0">
                <a:latin typeface="Times New Roman" panose="02020603050405020304" pitchFamily="18" charset="0"/>
                <a:cs typeface="Times New Roman" panose="02020603050405020304" pitchFamily="18" charset="0"/>
              </a:rPr>
            </a:br>
            <a:r>
              <a:rPr lang="tr-TR" sz="2600" cap="none" dirty="0" smtClean="0">
                <a:latin typeface="Times New Roman" panose="02020603050405020304" pitchFamily="18" charset="0"/>
                <a:cs typeface="Times New Roman" panose="02020603050405020304" pitchFamily="18" charset="0"/>
              </a:rPr>
              <a:t/>
            </a:r>
            <a:br>
              <a:rPr lang="tr-TR" sz="2600" cap="none" dirty="0" smtClean="0">
                <a:latin typeface="Times New Roman" panose="02020603050405020304" pitchFamily="18" charset="0"/>
                <a:cs typeface="Times New Roman" panose="02020603050405020304" pitchFamily="18" charset="0"/>
              </a:rPr>
            </a:br>
            <a:r>
              <a:rPr lang="tr-TR" sz="2600" cap="none" dirty="0" smtClean="0">
                <a:latin typeface="Times New Roman" panose="02020603050405020304" pitchFamily="18" charset="0"/>
                <a:cs typeface="Times New Roman" panose="02020603050405020304" pitchFamily="18" charset="0"/>
              </a:rPr>
              <a:t>Bu taşımacılık türünde, işletmeler genellikle küçük boylu veya aile şirketi şeklindedir. . Günümüzde bu taşımacılık türünde arz-talep kuralları en güzel şekilde işlemektedir. Seferler belirli programa bağlanmadığından , bu işletmeler gemilerine yük aratırlar. Bu aşamada en önemli rolü gemi acenteleri ve brokerler oynamakta, yük ile geminin buluşmasına etken olmaktadırlar. Dünya navlun hareketlerine bağlı bir ortam içinde çalışma durumunda olduğundan düzensiz hat (</a:t>
            </a:r>
            <a:r>
              <a:rPr lang="tr-TR" sz="2600" cap="none" dirty="0" err="1" smtClean="0">
                <a:latin typeface="Times New Roman" panose="02020603050405020304" pitchFamily="18" charset="0"/>
                <a:cs typeface="Times New Roman" panose="02020603050405020304" pitchFamily="18" charset="0"/>
              </a:rPr>
              <a:t>tramp</a:t>
            </a:r>
            <a:r>
              <a:rPr lang="tr-TR" sz="2600" cap="none" dirty="0" smtClean="0">
                <a:latin typeface="Times New Roman" panose="02020603050405020304" pitchFamily="18" charset="0"/>
                <a:cs typeface="Times New Roman" panose="02020603050405020304" pitchFamily="18" charset="0"/>
              </a:rPr>
              <a:t>) işletmelerin dünya iş merkezlerini ve trendlerini yakından izlemeleri gerekmektedir. Bu nedenle bu işletmeler, brokerler ve </a:t>
            </a:r>
            <a:r>
              <a:rPr lang="tr-TR" sz="2600" cap="none" dirty="0" smtClean="0">
                <a:latin typeface="Times New Roman" panose="02020603050405020304" pitchFamily="18" charset="0"/>
                <a:cs typeface="Times New Roman" panose="02020603050405020304" pitchFamily="18" charset="0"/>
              </a:rPr>
              <a:t>acenteleri </a:t>
            </a:r>
            <a:r>
              <a:rPr lang="tr-TR" sz="2600" cap="none" dirty="0" smtClean="0">
                <a:latin typeface="Times New Roman" panose="02020603050405020304" pitchFamily="18" charset="0"/>
                <a:cs typeface="Times New Roman" panose="02020603050405020304" pitchFamily="18" charset="0"/>
              </a:rPr>
              <a:t>vasıtasıyla dünya navlun hareketlerini çok iyi takip etmeli, ekonomik, politik, sosyal ve doğal değişimler ve gelişmelerden anında haberdar olmalıdırlar.</a:t>
            </a:r>
            <a:endParaRPr lang="tr-TR" sz="2600" cap="none" dirty="0">
              <a:latin typeface="Times New Roman" panose="02020603050405020304" pitchFamily="18" charset="0"/>
              <a:cs typeface="Times New Roman" panose="02020603050405020304" pitchFamily="18" charset="0"/>
            </a:endParaRPr>
          </a:p>
        </p:txBody>
      </p:sp>
      <p:pic>
        <p:nvPicPr>
          <p:cNvPr id="4" name="Resim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781689" y="134778"/>
            <a:ext cx="1206586" cy="1122406"/>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5" name="Metin kutusu 4"/>
          <p:cNvSpPr txBox="1"/>
          <p:nvPr/>
        </p:nvSpPr>
        <p:spPr>
          <a:xfrm>
            <a:off x="1869990" y="34261"/>
            <a:ext cx="8837559" cy="1323439"/>
          </a:xfrm>
          <a:prstGeom prst="rect">
            <a:avLst/>
          </a:prstGeom>
          <a:noFill/>
        </p:spPr>
        <p:txBody>
          <a:bodyPr wrap="square" rtlCol="0">
            <a:spAutoFit/>
          </a:bodyPr>
          <a:lstStyle/>
          <a:p>
            <a:pPr algn="ctr"/>
            <a:r>
              <a:rPr lang="tr-TR" sz="2000" dirty="0" smtClean="0">
                <a:latin typeface="Times New Roman" panose="02020603050405020304" pitchFamily="18" charset="0"/>
                <a:cs typeface="Times New Roman" panose="02020603050405020304" pitchFamily="18" charset="0"/>
              </a:rPr>
              <a:t>T.C. ORDU ÜNİVERSİTESİ</a:t>
            </a:r>
          </a:p>
          <a:p>
            <a:pPr algn="ctr"/>
            <a:r>
              <a:rPr lang="tr-TR" sz="2000" dirty="0" smtClean="0">
                <a:latin typeface="Times New Roman" panose="02020603050405020304" pitchFamily="18" charset="0"/>
                <a:cs typeface="Times New Roman" panose="02020603050405020304" pitchFamily="18" charset="0"/>
              </a:rPr>
              <a:t>FATSA MESLEK YÜKSEKOKULU</a:t>
            </a:r>
          </a:p>
          <a:p>
            <a:pPr algn="ctr"/>
            <a:r>
              <a:rPr lang="tr-TR" sz="2000" dirty="0" smtClean="0">
                <a:latin typeface="Times New Roman" panose="02020603050405020304" pitchFamily="18" charset="0"/>
                <a:cs typeface="Times New Roman" panose="02020603050405020304" pitchFamily="18" charset="0"/>
              </a:rPr>
              <a:t>MOTORLU ARAÇLAR VE ULAŞTIRMA TEKNOLOJİLERİ BÖLÜMÜ</a:t>
            </a:r>
          </a:p>
          <a:p>
            <a:pPr algn="ctr"/>
            <a:r>
              <a:rPr lang="tr-TR" sz="2000" dirty="0" smtClean="0">
                <a:latin typeface="Times New Roman" panose="02020603050405020304" pitchFamily="18" charset="0"/>
                <a:cs typeface="Times New Roman" panose="02020603050405020304" pitchFamily="18" charset="0"/>
              </a:rPr>
              <a:t>DENİZ ULAŞTIRMA VE İŞLETME PROGRAMI</a:t>
            </a:r>
          </a:p>
        </p:txBody>
      </p:sp>
      <p:pic>
        <p:nvPicPr>
          <p:cNvPr id="6" name="Resim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90242" y="134778"/>
            <a:ext cx="1399660" cy="1216227"/>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7" name="Metin kutusu 6"/>
          <p:cNvSpPr txBox="1"/>
          <p:nvPr/>
        </p:nvSpPr>
        <p:spPr>
          <a:xfrm>
            <a:off x="9168714" y="6425514"/>
            <a:ext cx="2957384" cy="369332"/>
          </a:xfrm>
          <a:prstGeom prst="rect">
            <a:avLst/>
          </a:prstGeom>
          <a:noFill/>
        </p:spPr>
        <p:txBody>
          <a:bodyPr wrap="square" rtlCol="0">
            <a:spAutoFit/>
          </a:bodyPr>
          <a:lstStyle/>
          <a:p>
            <a:pPr algn="r"/>
            <a:r>
              <a:rPr lang="tr-TR" dirty="0" err="1" smtClean="0"/>
              <a:t>Kpt</a:t>
            </a:r>
            <a:r>
              <a:rPr lang="tr-TR" dirty="0" smtClean="0"/>
              <a:t>. </a:t>
            </a:r>
            <a:r>
              <a:rPr lang="tr-TR" dirty="0" err="1" smtClean="0"/>
              <a:t>Öğr</a:t>
            </a:r>
            <a:r>
              <a:rPr lang="tr-TR" dirty="0" smtClean="0"/>
              <a:t>. Gör. Mehmet YAHŞİ</a:t>
            </a:r>
            <a:endParaRPr lang="tr-TR" dirty="0"/>
          </a:p>
        </p:txBody>
      </p:sp>
      <p:sp>
        <p:nvSpPr>
          <p:cNvPr id="11" name="Metin kutusu 10"/>
          <p:cNvSpPr txBox="1"/>
          <p:nvPr/>
        </p:nvSpPr>
        <p:spPr>
          <a:xfrm>
            <a:off x="111210" y="6425514"/>
            <a:ext cx="2957384" cy="369332"/>
          </a:xfrm>
          <a:prstGeom prst="rect">
            <a:avLst/>
          </a:prstGeom>
          <a:noFill/>
        </p:spPr>
        <p:txBody>
          <a:bodyPr wrap="square" rtlCol="0">
            <a:spAutoFit/>
          </a:bodyPr>
          <a:lstStyle/>
          <a:p>
            <a:r>
              <a:rPr lang="tr-TR" dirty="0"/>
              <a:t>DUİ108-DENİZ İŞLETMECİLİĞİ</a:t>
            </a:r>
          </a:p>
        </p:txBody>
      </p:sp>
    </p:spTree>
    <p:extLst>
      <p:ext uri="{BB962C8B-B14F-4D97-AF65-F5344CB8AC3E}">
        <p14:creationId xmlns:p14="http://schemas.microsoft.com/office/powerpoint/2010/main" val="976079677"/>
      </p:ext>
    </p:extLst>
  </p:cSld>
  <p:clrMapOvr>
    <a:masterClrMapping/>
  </p:clrMapOvr>
  <p:transition spd="slow">
    <p:randomBar dir="vert"/>
    <p:sndAc>
      <p:stSnd>
        <p:snd r:embed="rId3" name="arrow.wav"/>
      </p:stSnd>
    </p:sndAc>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ctrTitle"/>
          </p:nvPr>
        </p:nvSpPr>
        <p:spPr>
          <a:xfrm>
            <a:off x="111210" y="1357700"/>
            <a:ext cx="12014888" cy="4967298"/>
          </a:xfrm>
        </p:spPr>
        <p:txBody>
          <a:bodyPr>
            <a:noAutofit/>
          </a:bodyPr>
          <a:lstStyle/>
          <a:p>
            <a:pPr algn="l"/>
            <a:r>
              <a:rPr lang="tr-TR" sz="2600" b="1" dirty="0" smtClean="0">
                <a:latin typeface="Times New Roman" panose="02020603050405020304" pitchFamily="18" charset="0"/>
                <a:cs typeface="Times New Roman" panose="02020603050405020304" pitchFamily="18" charset="0"/>
              </a:rPr>
              <a:t>Düzenli </a:t>
            </a:r>
            <a:r>
              <a:rPr lang="tr-TR" sz="2600" b="1" dirty="0">
                <a:latin typeface="Times New Roman" panose="02020603050405020304" pitchFamily="18" charset="0"/>
                <a:cs typeface="Times New Roman" panose="02020603050405020304" pitchFamily="18" charset="0"/>
              </a:rPr>
              <a:t>hat (</a:t>
            </a:r>
            <a:r>
              <a:rPr lang="tr-TR" sz="2600" b="1" dirty="0" err="1">
                <a:latin typeface="Times New Roman" panose="02020603050405020304" pitchFamily="18" charset="0"/>
                <a:cs typeface="Times New Roman" panose="02020603050405020304" pitchFamily="18" charset="0"/>
              </a:rPr>
              <a:t>Liner</a:t>
            </a:r>
            <a:r>
              <a:rPr lang="tr-TR" sz="2600" b="1" dirty="0">
                <a:latin typeface="Times New Roman" panose="02020603050405020304" pitchFamily="18" charset="0"/>
                <a:cs typeface="Times New Roman" panose="02020603050405020304" pitchFamily="18" charset="0"/>
              </a:rPr>
              <a:t>) </a:t>
            </a:r>
            <a:r>
              <a:rPr lang="tr-TR" sz="2600" b="1" dirty="0" smtClean="0">
                <a:latin typeface="Times New Roman" panose="02020603050405020304" pitchFamily="18" charset="0"/>
                <a:cs typeface="Times New Roman" panose="02020603050405020304" pitchFamily="18" charset="0"/>
              </a:rPr>
              <a:t>İşletmeler</a:t>
            </a:r>
            <a:r>
              <a:rPr lang="tr-TR" sz="2600" dirty="0" smtClean="0">
                <a:latin typeface="Times New Roman" panose="02020603050405020304" pitchFamily="18" charset="0"/>
                <a:cs typeface="Times New Roman" panose="02020603050405020304" pitchFamily="18" charset="0"/>
              </a:rPr>
              <a:t/>
            </a:r>
            <a:br>
              <a:rPr lang="tr-TR" sz="2600" dirty="0" smtClean="0">
                <a:latin typeface="Times New Roman" panose="02020603050405020304" pitchFamily="18" charset="0"/>
                <a:cs typeface="Times New Roman" panose="02020603050405020304" pitchFamily="18" charset="0"/>
              </a:rPr>
            </a:br>
            <a:r>
              <a:rPr lang="tr-TR" sz="2600" dirty="0" smtClean="0">
                <a:latin typeface="Times New Roman" panose="02020603050405020304" pitchFamily="18" charset="0"/>
                <a:cs typeface="Times New Roman" panose="02020603050405020304" pitchFamily="18" charset="0"/>
              </a:rPr>
              <a:t/>
            </a:r>
            <a:br>
              <a:rPr lang="tr-TR" sz="2600" dirty="0" smtClean="0">
                <a:latin typeface="Times New Roman" panose="02020603050405020304" pitchFamily="18" charset="0"/>
                <a:cs typeface="Times New Roman" panose="02020603050405020304" pitchFamily="18" charset="0"/>
              </a:rPr>
            </a:br>
            <a:r>
              <a:rPr lang="tr-TR" sz="2600" cap="none" dirty="0" smtClean="0">
                <a:latin typeface="Times New Roman" panose="02020603050405020304" pitchFamily="18" charset="0"/>
                <a:cs typeface="Times New Roman" panose="02020603050405020304" pitchFamily="18" charset="0"/>
              </a:rPr>
              <a:t>Dünya ticaretinin globalleşmesi ile beraber deniz taşımacılığına olan talebin artması düzenli denizyolu taşımacılığını zorunlu kılmış ve 18. Yüzyıl ikinci yarısında düzenli (düzenli hat (</a:t>
            </a:r>
            <a:r>
              <a:rPr lang="tr-TR" sz="2600" cap="none" dirty="0" err="1" smtClean="0">
                <a:latin typeface="Times New Roman" panose="02020603050405020304" pitchFamily="18" charset="0"/>
                <a:cs typeface="Times New Roman" panose="02020603050405020304" pitchFamily="18" charset="0"/>
              </a:rPr>
              <a:t>liner</a:t>
            </a:r>
            <a:r>
              <a:rPr lang="tr-TR" sz="2600" cap="none" dirty="0" smtClean="0">
                <a:latin typeface="Times New Roman" panose="02020603050405020304" pitchFamily="18" charset="0"/>
                <a:cs typeface="Times New Roman" panose="02020603050405020304" pitchFamily="18" charset="0"/>
              </a:rPr>
              <a:t>)) taşımacılık başlamış ve düzenli sefer yapan işletmelere talep artmıştır.</a:t>
            </a:r>
            <a:br>
              <a:rPr lang="tr-TR" sz="2600" cap="none" dirty="0" smtClean="0">
                <a:latin typeface="Times New Roman" panose="02020603050405020304" pitchFamily="18" charset="0"/>
                <a:cs typeface="Times New Roman" panose="02020603050405020304" pitchFamily="18" charset="0"/>
              </a:rPr>
            </a:br>
            <a:r>
              <a:rPr lang="tr-TR" sz="2600" cap="none" dirty="0" smtClean="0">
                <a:latin typeface="Times New Roman" panose="02020603050405020304" pitchFamily="18" charset="0"/>
                <a:cs typeface="Times New Roman" panose="02020603050405020304" pitchFamily="18" charset="0"/>
              </a:rPr>
              <a:t>Bu taşımacılık şeklinde seferler belirli bir plan içinde taşıma programlarını yapmaktadırlar. Bu işletmeler düzenli hizmet verebilmeleri için düzensiz hat (</a:t>
            </a:r>
            <a:r>
              <a:rPr lang="tr-TR" sz="2600" cap="none" dirty="0" err="1" smtClean="0">
                <a:latin typeface="Times New Roman" panose="02020603050405020304" pitchFamily="18" charset="0"/>
                <a:cs typeface="Times New Roman" panose="02020603050405020304" pitchFamily="18" charset="0"/>
              </a:rPr>
              <a:t>tramp</a:t>
            </a:r>
            <a:r>
              <a:rPr lang="tr-TR" sz="2600" cap="none" dirty="0" smtClean="0">
                <a:latin typeface="Times New Roman" panose="02020603050405020304" pitchFamily="18" charset="0"/>
                <a:cs typeface="Times New Roman" panose="02020603050405020304" pitchFamily="18" charset="0"/>
              </a:rPr>
              <a:t>) (düzensiz) taşımacılığın tam tersine dönemsel yüklere değil de sabit pazara hizmet vermektedir. Bu nedenle bu işletmelerde pazar belirlidir ve her bir destinasyon için uygulanacak navlunlar da konferanslar tarafından tespit edilmektedir. </a:t>
            </a:r>
            <a:endParaRPr lang="tr-TR" sz="2600" cap="none" dirty="0">
              <a:latin typeface="Times New Roman" panose="02020603050405020304" pitchFamily="18" charset="0"/>
              <a:cs typeface="Times New Roman" panose="02020603050405020304" pitchFamily="18" charset="0"/>
            </a:endParaRPr>
          </a:p>
        </p:txBody>
      </p:sp>
      <p:pic>
        <p:nvPicPr>
          <p:cNvPr id="4" name="Resim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781689" y="134778"/>
            <a:ext cx="1206586" cy="1122406"/>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5" name="Metin kutusu 4"/>
          <p:cNvSpPr txBox="1"/>
          <p:nvPr/>
        </p:nvSpPr>
        <p:spPr>
          <a:xfrm>
            <a:off x="1869990" y="34261"/>
            <a:ext cx="8837559" cy="1323439"/>
          </a:xfrm>
          <a:prstGeom prst="rect">
            <a:avLst/>
          </a:prstGeom>
          <a:noFill/>
        </p:spPr>
        <p:txBody>
          <a:bodyPr wrap="square" rtlCol="0">
            <a:spAutoFit/>
          </a:bodyPr>
          <a:lstStyle/>
          <a:p>
            <a:pPr algn="ctr"/>
            <a:r>
              <a:rPr lang="tr-TR" sz="2000" dirty="0" smtClean="0">
                <a:latin typeface="Times New Roman" panose="02020603050405020304" pitchFamily="18" charset="0"/>
                <a:cs typeface="Times New Roman" panose="02020603050405020304" pitchFamily="18" charset="0"/>
              </a:rPr>
              <a:t>T.C. ORDU ÜNİVERSİTESİ</a:t>
            </a:r>
          </a:p>
          <a:p>
            <a:pPr algn="ctr"/>
            <a:r>
              <a:rPr lang="tr-TR" sz="2000" dirty="0" smtClean="0">
                <a:latin typeface="Times New Roman" panose="02020603050405020304" pitchFamily="18" charset="0"/>
                <a:cs typeface="Times New Roman" panose="02020603050405020304" pitchFamily="18" charset="0"/>
              </a:rPr>
              <a:t>FATSA MESLEK YÜKSEKOKULU</a:t>
            </a:r>
          </a:p>
          <a:p>
            <a:pPr algn="ctr"/>
            <a:r>
              <a:rPr lang="tr-TR" sz="2000" dirty="0" smtClean="0">
                <a:latin typeface="Times New Roman" panose="02020603050405020304" pitchFamily="18" charset="0"/>
                <a:cs typeface="Times New Roman" panose="02020603050405020304" pitchFamily="18" charset="0"/>
              </a:rPr>
              <a:t>MOTORLU ARAÇLAR VE ULAŞTIRMA TEKNOLOJİLERİ BÖLÜMÜ</a:t>
            </a:r>
          </a:p>
          <a:p>
            <a:pPr algn="ctr"/>
            <a:r>
              <a:rPr lang="tr-TR" sz="2000" dirty="0" smtClean="0">
                <a:latin typeface="Times New Roman" panose="02020603050405020304" pitchFamily="18" charset="0"/>
                <a:cs typeface="Times New Roman" panose="02020603050405020304" pitchFamily="18" charset="0"/>
              </a:rPr>
              <a:t>DENİZ ULAŞTIRMA VE İŞLETME PROGRAMI</a:t>
            </a:r>
          </a:p>
        </p:txBody>
      </p:sp>
      <p:pic>
        <p:nvPicPr>
          <p:cNvPr id="6" name="Resim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90242" y="134778"/>
            <a:ext cx="1399660" cy="1216227"/>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7" name="Metin kutusu 6"/>
          <p:cNvSpPr txBox="1"/>
          <p:nvPr/>
        </p:nvSpPr>
        <p:spPr>
          <a:xfrm>
            <a:off x="9168714" y="6425514"/>
            <a:ext cx="2957384" cy="369332"/>
          </a:xfrm>
          <a:prstGeom prst="rect">
            <a:avLst/>
          </a:prstGeom>
          <a:noFill/>
        </p:spPr>
        <p:txBody>
          <a:bodyPr wrap="square" rtlCol="0">
            <a:spAutoFit/>
          </a:bodyPr>
          <a:lstStyle/>
          <a:p>
            <a:pPr algn="r"/>
            <a:r>
              <a:rPr lang="tr-TR" dirty="0" err="1" smtClean="0"/>
              <a:t>Kpt</a:t>
            </a:r>
            <a:r>
              <a:rPr lang="tr-TR" dirty="0" smtClean="0"/>
              <a:t>. </a:t>
            </a:r>
            <a:r>
              <a:rPr lang="tr-TR" dirty="0" err="1" smtClean="0"/>
              <a:t>Öğr</a:t>
            </a:r>
            <a:r>
              <a:rPr lang="tr-TR" dirty="0" smtClean="0"/>
              <a:t>. Gör. Mehmet YAHŞİ</a:t>
            </a:r>
            <a:endParaRPr lang="tr-TR" dirty="0"/>
          </a:p>
        </p:txBody>
      </p:sp>
      <p:sp>
        <p:nvSpPr>
          <p:cNvPr id="11" name="Metin kutusu 10"/>
          <p:cNvSpPr txBox="1"/>
          <p:nvPr/>
        </p:nvSpPr>
        <p:spPr>
          <a:xfrm>
            <a:off x="111210" y="6425514"/>
            <a:ext cx="2957384" cy="369332"/>
          </a:xfrm>
          <a:prstGeom prst="rect">
            <a:avLst/>
          </a:prstGeom>
          <a:noFill/>
        </p:spPr>
        <p:txBody>
          <a:bodyPr wrap="square" rtlCol="0">
            <a:spAutoFit/>
          </a:bodyPr>
          <a:lstStyle/>
          <a:p>
            <a:r>
              <a:rPr lang="tr-TR" dirty="0"/>
              <a:t>DUİ108-DENİZ İŞLETMECİLİĞİ</a:t>
            </a:r>
          </a:p>
        </p:txBody>
      </p:sp>
    </p:spTree>
    <p:extLst>
      <p:ext uri="{BB962C8B-B14F-4D97-AF65-F5344CB8AC3E}">
        <p14:creationId xmlns:p14="http://schemas.microsoft.com/office/powerpoint/2010/main" val="3135374627"/>
      </p:ext>
    </p:extLst>
  </p:cSld>
  <p:clrMapOvr>
    <a:masterClrMapping/>
  </p:clrMapOvr>
  <p:transition spd="slow">
    <p:randomBar dir="vert"/>
    <p:sndAc>
      <p:stSnd>
        <p:snd r:embed="rId3" name="arrow.wav"/>
      </p:stSnd>
    </p:sndAc>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ctrTitle"/>
          </p:nvPr>
        </p:nvSpPr>
        <p:spPr>
          <a:xfrm>
            <a:off x="111210" y="1357700"/>
            <a:ext cx="12014888" cy="4967298"/>
          </a:xfrm>
        </p:spPr>
        <p:txBody>
          <a:bodyPr>
            <a:noAutofit/>
          </a:bodyPr>
          <a:lstStyle/>
          <a:p>
            <a:pPr algn="l"/>
            <a:r>
              <a:rPr lang="tr-TR" sz="2600" b="1" dirty="0" smtClean="0">
                <a:latin typeface="Times New Roman" panose="02020603050405020304" pitchFamily="18" charset="0"/>
                <a:cs typeface="Times New Roman" panose="02020603050405020304" pitchFamily="18" charset="0"/>
              </a:rPr>
              <a:t>Düzenli </a:t>
            </a:r>
            <a:r>
              <a:rPr lang="tr-TR" sz="2600" b="1" dirty="0">
                <a:latin typeface="Times New Roman" panose="02020603050405020304" pitchFamily="18" charset="0"/>
                <a:cs typeface="Times New Roman" panose="02020603050405020304" pitchFamily="18" charset="0"/>
              </a:rPr>
              <a:t>hat (</a:t>
            </a:r>
            <a:r>
              <a:rPr lang="tr-TR" sz="2600" b="1" dirty="0" err="1">
                <a:latin typeface="Times New Roman" panose="02020603050405020304" pitchFamily="18" charset="0"/>
                <a:cs typeface="Times New Roman" panose="02020603050405020304" pitchFamily="18" charset="0"/>
              </a:rPr>
              <a:t>Liner</a:t>
            </a:r>
            <a:r>
              <a:rPr lang="tr-TR" sz="2600" b="1" dirty="0">
                <a:latin typeface="Times New Roman" panose="02020603050405020304" pitchFamily="18" charset="0"/>
                <a:cs typeface="Times New Roman" panose="02020603050405020304" pitchFamily="18" charset="0"/>
              </a:rPr>
              <a:t>) </a:t>
            </a:r>
            <a:r>
              <a:rPr lang="tr-TR" sz="2600" b="1" dirty="0" smtClean="0">
                <a:latin typeface="Times New Roman" panose="02020603050405020304" pitchFamily="18" charset="0"/>
                <a:cs typeface="Times New Roman" panose="02020603050405020304" pitchFamily="18" charset="0"/>
              </a:rPr>
              <a:t>İşletmeler</a:t>
            </a:r>
            <a:r>
              <a:rPr lang="tr-TR" sz="2600" dirty="0" smtClean="0">
                <a:latin typeface="Times New Roman" panose="02020603050405020304" pitchFamily="18" charset="0"/>
                <a:cs typeface="Times New Roman" panose="02020603050405020304" pitchFamily="18" charset="0"/>
              </a:rPr>
              <a:t/>
            </a:r>
            <a:br>
              <a:rPr lang="tr-TR" sz="2600" dirty="0" smtClean="0">
                <a:latin typeface="Times New Roman" panose="02020603050405020304" pitchFamily="18" charset="0"/>
                <a:cs typeface="Times New Roman" panose="02020603050405020304" pitchFamily="18" charset="0"/>
              </a:rPr>
            </a:br>
            <a:r>
              <a:rPr lang="tr-TR" sz="2600" dirty="0" smtClean="0">
                <a:latin typeface="Times New Roman" panose="02020603050405020304" pitchFamily="18" charset="0"/>
                <a:cs typeface="Times New Roman" panose="02020603050405020304" pitchFamily="18" charset="0"/>
              </a:rPr>
              <a:t/>
            </a:r>
            <a:br>
              <a:rPr lang="tr-TR" sz="2600" dirty="0" smtClean="0">
                <a:latin typeface="Times New Roman" panose="02020603050405020304" pitchFamily="18" charset="0"/>
                <a:cs typeface="Times New Roman" panose="02020603050405020304" pitchFamily="18" charset="0"/>
              </a:rPr>
            </a:br>
            <a:r>
              <a:rPr lang="tr-TR" sz="2600" cap="none" dirty="0" smtClean="0">
                <a:latin typeface="Times New Roman" panose="02020603050405020304" pitchFamily="18" charset="0"/>
                <a:cs typeface="Times New Roman" panose="02020603050405020304" pitchFamily="18" charset="0"/>
              </a:rPr>
              <a:t>Düzenli hat (</a:t>
            </a:r>
            <a:r>
              <a:rPr lang="tr-TR" sz="2600" cap="none" dirty="0" err="1" smtClean="0">
                <a:latin typeface="Times New Roman" panose="02020603050405020304" pitchFamily="18" charset="0"/>
                <a:cs typeface="Times New Roman" panose="02020603050405020304" pitchFamily="18" charset="0"/>
              </a:rPr>
              <a:t>liner</a:t>
            </a:r>
            <a:r>
              <a:rPr lang="tr-TR" sz="2600" cap="none" dirty="0" smtClean="0">
                <a:latin typeface="Times New Roman" panose="02020603050405020304" pitchFamily="18" charset="0"/>
                <a:cs typeface="Times New Roman" panose="02020603050405020304" pitchFamily="18" charset="0"/>
              </a:rPr>
              <a:t>) taşımacılık düzensiz hat (</a:t>
            </a:r>
            <a:r>
              <a:rPr lang="tr-TR" sz="2600" cap="none" dirty="0" err="1" smtClean="0">
                <a:latin typeface="Times New Roman" panose="02020603050405020304" pitchFamily="18" charset="0"/>
                <a:cs typeface="Times New Roman" panose="02020603050405020304" pitchFamily="18" charset="0"/>
              </a:rPr>
              <a:t>tramp</a:t>
            </a:r>
            <a:r>
              <a:rPr lang="tr-TR" sz="2600" cap="none" dirty="0" smtClean="0">
                <a:latin typeface="Times New Roman" panose="02020603050405020304" pitchFamily="18" charset="0"/>
                <a:cs typeface="Times New Roman" panose="02020603050405020304" pitchFamily="18" charset="0"/>
              </a:rPr>
              <a:t>) taşımacılığa göre daha karmaşık bir yapıya sahiptir. Düzenli hat (</a:t>
            </a:r>
            <a:r>
              <a:rPr lang="tr-TR" sz="2600" cap="none" dirty="0" err="1" smtClean="0">
                <a:latin typeface="Times New Roman" panose="02020603050405020304" pitchFamily="18" charset="0"/>
                <a:cs typeface="Times New Roman" panose="02020603050405020304" pitchFamily="18" charset="0"/>
              </a:rPr>
              <a:t>liner</a:t>
            </a:r>
            <a:r>
              <a:rPr lang="tr-TR" sz="2600" cap="none" dirty="0" smtClean="0">
                <a:latin typeface="Times New Roman" panose="02020603050405020304" pitchFamily="18" charset="0"/>
                <a:cs typeface="Times New Roman" panose="02020603050405020304" pitchFamily="18" charset="0"/>
              </a:rPr>
              <a:t>) taşımacılık yapan işletmeler belirli bir plan içinde taşıma yapmaları nedeniyle düzensiz hat (</a:t>
            </a:r>
            <a:r>
              <a:rPr lang="tr-TR" sz="2600" cap="none" dirty="0" err="1" smtClean="0">
                <a:latin typeface="Times New Roman" panose="02020603050405020304" pitchFamily="18" charset="0"/>
                <a:cs typeface="Times New Roman" panose="02020603050405020304" pitchFamily="18" charset="0"/>
              </a:rPr>
              <a:t>tramp</a:t>
            </a:r>
            <a:r>
              <a:rPr lang="tr-TR" sz="2600" cap="none" dirty="0" smtClean="0">
                <a:latin typeface="Times New Roman" panose="02020603050405020304" pitchFamily="18" charset="0"/>
                <a:cs typeface="Times New Roman" panose="02020603050405020304" pitchFamily="18" charset="0"/>
              </a:rPr>
              <a:t>) taşımacılığın aksine yeterli adet ve tonajda gemiyi hizmete sunması ve yeterli adette personelle donatması gerekmektedir. Planlı hatlarda taşımacılık yaparken düzenli hat (</a:t>
            </a:r>
            <a:r>
              <a:rPr lang="tr-TR" sz="2600" cap="none" dirty="0" err="1" smtClean="0">
                <a:latin typeface="Times New Roman" panose="02020603050405020304" pitchFamily="18" charset="0"/>
                <a:cs typeface="Times New Roman" panose="02020603050405020304" pitchFamily="18" charset="0"/>
              </a:rPr>
              <a:t>liner</a:t>
            </a:r>
            <a:r>
              <a:rPr lang="tr-TR" sz="2600" cap="none" dirty="0" smtClean="0">
                <a:latin typeface="Times New Roman" panose="02020603050405020304" pitchFamily="18" charset="0"/>
                <a:cs typeface="Times New Roman" panose="02020603050405020304" pitchFamily="18" charset="0"/>
              </a:rPr>
              <a:t>) işletmelerinin dikkate alması gereken faktörler vardır ki bunlar;</a:t>
            </a:r>
            <a:br>
              <a:rPr lang="tr-TR" sz="2600" cap="none" dirty="0" smtClean="0">
                <a:latin typeface="Times New Roman" panose="02020603050405020304" pitchFamily="18" charset="0"/>
                <a:cs typeface="Times New Roman" panose="02020603050405020304" pitchFamily="18" charset="0"/>
              </a:rPr>
            </a:br>
            <a:r>
              <a:rPr lang="tr-TR" sz="2600" cap="none" dirty="0">
                <a:latin typeface="Times New Roman" panose="02020603050405020304" pitchFamily="18" charset="0"/>
                <a:cs typeface="Times New Roman" panose="02020603050405020304" pitchFamily="18" charset="0"/>
              </a:rPr>
              <a:t/>
            </a:r>
            <a:br>
              <a:rPr lang="tr-TR" sz="2600" cap="none" dirty="0">
                <a:latin typeface="Times New Roman" panose="02020603050405020304" pitchFamily="18" charset="0"/>
                <a:cs typeface="Times New Roman" panose="02020603050405020304" pitchFamily="18" charset="0"/>
              </a:rPr>
            </a:br>
            <a:r>
              <a:rPr lang="tr-TR" sz="2600" cap="none" dirty="0" smtClean="0">
                <a:latin typeface="Times New Roman" panose="02020603050405020304" pitchFamily="18" charset="0"/>
                <a:cs typeface="Times New Roman" panose="02020603050405020304" pitchFamily="18" charset="0"/>
              </a:rPr>
              <a:t/>
            </a:r>
            <a:br>
              <a:rPr lang="tr-TR" sz="2600" cap="none" dirty="0" smtClean="0">
                <a:latin typeface="Times New Roman" panose="02020603050405020304" pitchFamily="18" charset="0"/>
                <a:cs typeface="Times New Roman" panose="02020603050405020304" pitchFamily="18" charset="0"/>
              </a:rPr>
            </a:br>
            <a:endParaRPr lang="tr-TR" sz="2600" cap="none" dirty="0">
              <a:latin typeface="Times New Roman" panose="02020603050405020304" pitchFamily="18" charset="0"/>
              <a:cs typeface="Times New Roman" panose="02020603050405020304" pitchFamily="18" charset="0"/>
            </a:endParaRPr>
          </a:p>
        </p:txBody>
      </p:sp>
      <p:pic>
        <p:nvPicPr>
          <p:cNvPr id="4" name="Resim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781689" y="134778"/>
            <a:ext cx="1206586" cy="1122406"/>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5" name="Metin kutusu 4"/>
          <p:cNvSpPr txBox="1"/>
          <p:nvPr/>
        </p:nvSpPr>
        <p:spPr>
          <a:xfrm>
            <a:off x="1869990" y="34261"/>
            <a:ext cx="8837559" cy="1323439"/>
          </a:xfrm>
          <a:prstGeom prst="rect">
            <a:avLst/>
          </a:prstGeom>
          <a:noFill/>
        </p:spPr>
        <p:txBody>
          <a:bodyPr wrap="square" rtlCol="0">
            <a:spAutoFit/>
          </a:bodyPr>
          <a:lstStyle/>
          <a:p>
            <a:pPr algn="ctr"/>
            <a:r>
              <a:rPr lang="tr-TR" sz="2000" dirty="0" smtClean="0">
                <a:latin typeface="Times New Roman" panose="02020603050405020304" pitchFamily="18" charset="0"/>
                <a:cs typeface="Times New Roman" panose="02020603050405020304" pitchFamily="18" charset="0"/>
              </a:rPr>
              <a:t>T.C. ORDU ÜNİVERSİTESİ</a:t>
            </a:r>
          </a:p>
          <a:p>
            <a:pPr algn="ctr"/>
            <a:r>
              <a:rPr lang="tr-TR" sz="2000" dirty="0" smtClean="0">
                <a:latin typeface="Times New Roman" panose="02020603050405020304" pitchFamily="18" charset="0"/>
                <a:cs typeface="Times New Roman" panose="02020603050405020304" pitchFamily="18" charset="0"/>
              </a:rPr>
              <a:t>FATSA MESLEK YÜKSEKOKULU</a:t>
            </a:r>
          </a:p>
          <a:p>
            <a:pPr algn="ctr"/>
            <a:r>
              <a:rPr lang="tr-TR" sz="2000" dirty="0" smtClean="0">
                <a:latin typeface="Times New Roman" panose="02020603050405020304" pitchFamily="18" charset="0"/>
                <a:cs typeface="Times New Roman" panose="02020603050405020304" pitchFamily="18" charset="0"/>
              </a:rPr>
              <a:t>MOTORLU ARAÇLAR VE ULAŞTIRMA TEKNOLOJİLERİ BÖLÜMÜ</a:t>
            </a:r>
          </a:p>
          <a:p>
            <a:pPr algn="ctr"/>
            <a:r>
              <a:rPr lang="tr-TR" sz="2000" dirty="0" smtClean="0">
                <a:latin typeface="Times New Roman" panose="02020603050405020304" pitchFamily="18" charset="0"/>
                <a:cs typeface="Times New Roman" panose="02020603050405020304" pitchFamily="18" charset="0"/>
              </a:rPr>
              <a:t>DENİZ ULAŞTIRMA VE İŞLETME PROGRAMI</a:t>
            </a:r>
          </a:p>
        </p:txBody>
      </p:sp>
      <p:pic>
        <p:nvPicPr>
          <p:cNvPr id="6" name="Resim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90242" y="134778"/>
            <a:ext cx="1399660" cy="1216227"/>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7" name="Metin kutusu 6"/>
          <p:cNvSpPr txBox="1"/>
          <p:nvPr/>
        </p:nvSpPr>
        <p:spPr>
          <a:xfrm>
            <a:off x="9168714" y="6425514"/>
            <a:ext cx="2957384" cy="369332"/>
          </a:xfrm>
          <a:prstGeom prst="rect">
            <a:avLst/>
          </a:prstGeom>
          <a:noFill/>
        </p:spPr>
        <p:txBody>
          <a:bodyPr wrap="square" rtlCol="0">
            <a:spAutoFit/>
          </a:bodyPr>
          <a:lstStyle/>
          <a:p>
            <a:pPr algn="r"/>
            <a:r>
              <a:rPr lang="tr-TR" dirty="0" err="1" smtClean="0"/>
              <a:t>Kpt</a:t>
            </a:r>
            <a:r>
              <a:rPr lang="tr-TR" dirty="0" smtClean="0"/>
              <a:t>. </a:t>
            </a:r>
            <a:r>
              <a:rPr lang="tr-TR" dirty="0" err="1" smtClean="0"/>
              <a:t>Öğr</a:t>
            </a:r>
            <a:r>
              <a:rPr lang="tr-TR" dirty="0" smtClean="0"/>
              <a:t>. Gör. Mehmet YAHŞİ</a:t>
            </a:r>
            <a:endParaRPr lang="tr-TR" dirty="0"/>
          </a:p>
        </p:txBody>
      </p:sp>
      <p:sp>
        <p:nvSpPr>
          <p:cNvPr id="11" name="Metin kutusu 10"/>
          <p:cNvSpPr txBox="1"/>
          <p:nvPr/>
        </p:nvSpPr>
        <p:spPr>
          <a:xfrm>
            <a:off x="111210" y="6425514"/>
            <a:ext cx="2957384" cy="369332"/>
          </a:xfrm>
          <a:prstGeom prst="rect">
            <a:avLst/>
          </a:prstGeom>
          <a:noFill/>
        </p:spPr>
        <p:txBody>
          <a:bodyPr wrap="square" rtlCol="0">
            <a:spAutoFit/>
          </a:bodyPr>
          <a:lstStyle/>
          <a:p>
            <a:r>
              <a:rPr lang="tr-TR" dirty="0"/>
              <a:t>DUİ108-DENİZ İŞLETMECİLİĞİ</a:t>
            </a:r>
          </a:p>
        </p:txBody>
      </p:sp>
    </p:spTree>
    <p:extLst>
      <p:ext uri="{BB962C8B-B14F-4D97-AF65-F5344CB8AC3E}">
        <p14:creationId xmlns:p14="http://schemas.microsoft.com/office/powerpoint/2010/main" val="3634848320"/>
      </p:ext>
    </p:extLst>
  </p:cSld>
  <p:clrMapOvr>
    <a:masterClrMapping/>
  </p:clrMapOvr>
  <p:transition spd="slow">
    <p:randomBar dir="vert"/>
    <p:sndAc>
      <p:stSnd>
        <p:snd r:embed="rId3" name="arrow.wav"/>
      </p:stSnd>
    </p:sndAc>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ctrTitle"/>
          </p:nvPr>
        </p:nvSpPr>
        <p:spPr>
          <a:xfrm>
            <a:off x="111210" y="1357700"/>
            <a:ext cx="12014888" cy="4967298"/>
          </a:xfrm>
        </p:spPr>
        <p:txBody>
          <a:bodyPr>
            <a:noAutofit/>
          </a:bodyPr>
          <a:lstStyle/>
          <a:p>
            <a:pPr algn="l"/>
            <a:r>
              <a:rPr lang="tr-TR" sz="2600" b="1" dirty="0" smtClean="0">
                <a:latin typeface="Times New Roman" panose="02020603050405020304" pitchFamily="18" charset="0"/>
                <a:cs typeface="Times New Roman" panose="02020603050405020304" pitchFamily="18" charset="0"/>
              </a:rPr>
              <a:t>Düzenli </a:t>
            </a:r>
            <a:r>
              <a:rPr lang="tr-TR" sz="2600" b="1" dirty="0">
                <a:latin typeface="Times New Roman" panose="02020603050405020304" pitchFamily="18" charset="0"/>
                <a:cs typeface="Times New Roman" panose="02020603050405020304" pitchFamily="18" charset="0"/>
              </a:rPr>
              <a:t>hat (</a:t>
            </a:r>
            <a:r>
              <a:rPr lang="tr-TR" sz="2600" b="1" dirty="0" err="1">
                <a:latin typeface="Times New Roman" panose="02020603050405020304" pitchFamily="18" charset="0"/>
                <a:cs typeface="Times New Roman" panose="02020603050405020304" pitchFamily="18" charset="0"/>
              </a:rPr>
              <a:t>Liner</a:t>
            </a:r>
            <a:r>
              <a:rPr lang="tr-TR" sz="2600" b="1" dirty="0">
                <a:latin typeface="Times New Roman" panose="02020603050405020304" pitchFamily="18" charset="0"/>
                <a:cs typeface="Times New Roman" panose="02020603050405020304" pitchFamily="18" charset="0"/>
              </a:rPr>
              <a:t>) </a:t>
            </a:r>
            <a:r>
              <a:rPr lang="tr-TR" sz="2600" b="1" dirty="0" smtClean="0">
                <a:latin typeface="Times New Roman" panose="02020603050405020304" pitchFamily="18" charset="0"/>
                <a:cs typeface="Times New Roman" panose="02020603050405020304" pitchFamily="18" charset="0"/>
              </a:rPr>
              <a:t>İşletmeler</a:t>
            </a:r>
            <a:r>
              <a:rPr lang="tr-TR" sz="2600" dirty="0" smtClean="0">
                <a:latin typeface="Times New Roman" panose="02020603050405020304" pitchFamily="18" charset="0"/>
                <a:cs typeface="Times New Roman" panose="02020603050405020304" pitchFamily="18" charset="0"/>
              </a:rPr>
              <a:t/>
            </a:r>
            <a:br>
              <a:rPr lang="tr-TR" sz="2600" dirty="0" smtClean="0">
                <a:latin typeface="Times New Roman" panose="02020603050405020304" pitchFamily="18" charset="0"/>
                <a:cs typeface="Times New Roman" panose="02020603050405020304" pitchFamily="18" charset="0"/>
              </a:rPr>
            </a:br>
            <a:r>
              <a:rPr lang="tr-TR" sz="2600" dirty="0" smtClean="0">
                <a:latin typeface="Times New Roman" panose="02020603050405020304" pitchFamily="18" charset="0"/>
                <a:cs typeface="Times New Roman" panose="02020603050405020304" pitchFamily="18" charset="0"/>
              </a:rPr>
              <a:t/>
            </a:r>
            <a:br>
              <a:rPr lang="tr-TR" sz="2600" dirty="0" smtClean="0">
                <a:latin typeface="Times New Roman" panose="02020603050405020304" pitchFamily="18" charset="0"/>
                <a:cs typeface="Times New Roman" panose="02020603050405020304" pitchFamily="18" charset="0"/>
              </a:rPr>
            </a:br>
            <a:r>
              <a:rPr lang="tr-TR" sz="2600" cap="none" dirty="0" smtClean="0">
                <a:latin typeface="Times New Roman" panose="02020603050405020304" pitchFamily="18" charset="0"/>
                <a:cs typeface="Times New Roman" panose="02020603050405020304" pitchFamily="18" charset="0"/>
              </a:rPr>
              <a:t/>
            </a:r>
            <a:br>
              <a:rPr lang="tr-TR" sz="2600" cap="none" dirty="0" smtClean="0">
                <a:latin typeface="Times New Roman" panose="02020603050405020304" pitchFamily="18" charset="0"/>
                <a:cs typeface="Times New Roman" panose="02020603050405020304" pitchFamily="18" charset="0"/>
              </a:rPr>
            </a:br>
            <a:r>
              <a:rPr lang="tr-TR" sz="2600" cap="none" dirty="0" smtClean="0">
                <a:latin typeface="Times New Roman" panose="02020603050405020304" pitchFamily="18" charset="0"/>
                <a:cs typeface="Times New Roman" panose="02020603050405020304" pitchFamily="18" charset="0"/>
              </a:rPr>
              <a:t>• Limanlar arasındaki yük cinsleri ve trafik yoğunluğu,</a:t>
            </a:r>
            <a:br>
              <a:rPr lang="tr-TR" sz="2600" cap="none" dirty="0" smtClean="0">
                <a:latin typeface="Times New Roman" panose="02020603050405020304" pitchFamily="18" charset="0"/>
                <a:cs typeface="Times New Roman" panose="02020603050405020304" pitchFamily="18" charset="0"/>
              </a:rPr>
            </a:br>
            <a:r>
              <a:rPr lang="tr-TR" sz="2600" cap="none" dirty="0" smtClean="0">
                <a:latin typeface="Times New Roman" panose="02020603050405020304" pitchFamily="18" charset="0"/>
                <a:cs typeface="Times New Roman" panose="02020603050405020304" pitchFamily="18" charset="0"/>
              </a:rPr>
              <a:t>• Yük trafiğinin dönemsel değişimleri,</a:t>
            </a:r>
            <a:br>
              <a:rPr lang="tr-TR" sz="2600" cap="none" dirty="0" smtClean="0">
                <a:latin typeface="Times New Roman" panose="02020603050405020304" pitchFamily="18" charset="0"/>
                <a:cs typeface="Times New Roman" panose="02020603050405020304" pitchFamily="18" charset="0"/>
              </a:rPr>
            </a:br>
            <a:r>
              <a:rPr lang="tr-TR" sz="2600" cap="none" dirty="0" smtClean="0">
                <a:latin typeface="Times New Roman" panose="02020603050405020304" pitchFamily="18" charset="0"/>
                <a:cs typeface="Times New Roman" panose="02020603050405020304" pitchFamily="18" charset="0"/>
              </a:rPr>
              <a:t>• Bu hatlarda çalışan şirketler, gemi adetleri ve sefer aralıkları,</a:t>
            </a:r>
            <a:br>
              <a:rPr lang="tr-TR" sz="2600" cap="none" dirty="0" smtClean="0">
                <a:latin typeface="Times New Roman" panose="02020603050405020304" pitchFamily="18" charset="0"/>
                <a:cs typeface="Times New Roman" panose="02020603050405020304" pitchFamily="18" charset="0"/>
              </a:rPr>
            </a:br>
            <a:r>
              <a:rPr lang="tr-TR" sz="2600" cap="none" dirty="0" smtClean="0">
                <a:latin typeface="Times New Roman" panose="02020603050405020304" pitchFamily="18" charset="0"/>
                <a:cs typeface="Times New Roman" panose="02020603050405020304" pitchFamily="18" charset="0"/>
              </a:rPr>
              <a:t>• Navlun konferansları ve konferans navlun politikaları,</a:t>
            </a:r>
            <a:br>
              <a:rPr lang="tr-TR" sz="2600" cap="none" dirty="0" smtClean="0">
                <a:latin typeface="Times New Roman" panose="02020603050405020304" pitchFamily="18" charset="0"/>
                <a:cs typeface="Times New Roman" panose="02020603050405020304" pitchFamily="18" charset="0"/>
              </a:rPr>
            </a:br>
            <a:r>
              <a:rPr lang="tr-TR" sz="2600" cap="none" dirty="0" smtClean="0">
                <a:latin typeface="Times New Roman" panose="02020603050405020304" pitchFamily="18" charset="0"/>
                <a:cs typeface="Times New Roman" panose="02020603050405020304" pitchFamily="18" charset="0"/>
              </a:rPr>
              <a:t>• Hatta sunulacak geminin tipi, adedi, tonajı,</a:t>
            </a:r>
            <a:br>
              <a:rPr lang="tr-TR" sz="2600" cap="none" dirty="0" smtClean="0">
                <a:latin typeface="Times New Roman" panose="02020603050405020304" pitchFamily="18" charset="0"/>
                <a:cs typeface="Times New Roman" panose="02020603050405020304" pitchFamily="18" charset="0"/>
              </a:rPr>
            </a:br>
            <a:r>
              <a:rPr lang="tr-TR" sz="2600" cap="none" dirty="0" smtClean="0">
                <a:latin typeface="Times New Roman" panose="02020603050405020304" pitchFamily="18" charset="0"/>
                <a:cs typeface="Times New Roman" panose="02020603050405020304" pitchFamily="18" charset="0"/>
              </a:rPr>
              <a:t>• Düzenli olarak uğranacak limanlar ve özellikleri</a:t>
            </a:r>
            <a:br>
              <a:rPr lang="tr-TR" sz="2600" cap="none" dirty="0" smtClean="0">
                <a:latin typeface="Times New Roman" panose="02020603050405020304" pitchFamily="18" charset="0"/>
                <a:cs typeface="Times New Roman" panose="02020603050405020304" pitchFamily="18" charset="0"/>
              </a:rPr>
            </a:br>
            <a:r>
              <a:rPr lang="tr-TR" sz="2600" cap="none" dirty="0" smtClean="0">
                <a:latin typeface="Times New Roman" panose="02020603050405020304" pitchFamily="18" charset="0"/>
                <a:cs typeface="Times New Roman" panose="02020603050405020304" pitchFamily="18" charset="0"/>
              </a:rPr>
              <a:t>olur.</a:t>
            </a:r>
            <a:br>
              <a:rPr lang="tr-TR" sz="2600" cap="none" dirty="0" smtClean="0">
                <a:latin typeface="Times New Roman" panose="02020603050405020304" pitchFamily="18" charset="0"/>
                <a:cs typeface="Times New Roman" panose="02020603050405020304" pitchFamily="18" charset="0"/>
              </a:rPr>
            </a:br>
            <a:endParaRPr lang="tr-TR" sz="2600" cap="none" dirty="0">
              <a:latin typeface="Times New Roman" panose="02020603050405020304" pitchFamily="18" charset="0"/>
              <a:cs typeface="Times New Roman" panose="02020603050405020304" pitchFamily="18" charset="0"/>
            </a:endParaRPr>
          </a:p>
        </p:txBody>
      </p:sp>
      <p:pic>
        <p:nvPicPr>
          <p:cNvPr id="4" name="Resim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781689" y="134778"/>
            <a:ext cx="1206586" cy="1122406"/>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5" name="Metin kutusu 4"/>
          <p:cNvSpPr txBox="1"/>
          <p:nvPr/>
        </p:nvSpPr>
        <p:spPr>
          <a:xfrm>
            <a:off x="1869990" y="34261"/>
            <a:ext cx="8837559" cy="1323439"/>
          </a:xfrm>
          <a:prstGeom prst="rect">
            <a:avLst/>
          </a:prstGeom>
          <a:noFill/>
        </p:spPr>
        <p:txBody>
          <a:bodyPr wrap="square" rtlCol="0">
            <a:spAutoFit/>
          </a:bodyPr>
          <a:lstStyle/>
          <a:p>
            <a:pPr algn="ctr"/>
            <a:r>
              <a:rPr lang="tr-TR" sz="2000" dirty="0" smtClean="0">
                <a:latin typeface="Times New Roman" panose="02020603050405020304" pitchFamily="18" charset="0"/>
                <a:cs typeface="Times New Roman" panose="02020603050405020304" pitchFamily="18" charset="0"/>
              </a:rPr>
              <a:t>T.C. ORDU ÜNİVERSİTESİ</a:t>
            </a:r>
          </a:p>
          <a:p>
            <a:pPr algn="ctr"/>
            <a:r>
              <a:rPr lang="tr-TR" sz="2000" dirty="0" smtClean="0">
                <a:latin typeface="Times New Roman" panose="02020603050405020304" pitchFamily="18" charset="0"/>
                <a:cs typeface="Times New Roman" panose="02020603050405020304" pitchFamily="18" charset="0"/>
              </a:rPr>
              <a:t>FATSA MESLEK YÜKSEKOKULU</a:t>
            </a:r>
          </a:p>
          <a:p>
            <a:pPr algn="ctr"/>
            <a:r>
              <a:rPr lang="tr-TR" sz="2000" dirty="0" smtClean="0">
                <a:latin typeface="Times New Roman" panose="02020603050405020304" pitchFamily="18" charset="0"/>
                <a:cs typeface="Times New Roman" panose="02020603050405020304" pitchFamily="18" charset="0"/>
              </a:rPr>
              <a:t>MOTORLU ARAÇLAR VE ULAŞTIRMA TEKNOLOJİLERİ BÖLÜMÜ</a:t>
            </a:r>
          </a:p>
          <a:p>
            <a:pPr algn="ctr"/>
            <a:r>
              <a:rPr lang="tr-TR" sz="2000" dirty="0" smtClean="0">
                <a:latin typeface="Times New Roman" panose="02020603050405020304" pitchFamily="18" charset="0"/>
                <a:cs typeface="Times New Roman" panose="02020603050405020304" pitchFamily="18" charset="0"/>
              </a:rPr>
              <a:t>DENİZ ULAŞTIRMA VE İŞLETME PROGRAMI</a:t>
            </a:r>
          </a:p>
        </p:txBody>
      </p:sp>
      <p:pic>
        <p:nvPicPr>
          <p:cNvPr id="6" name="Resim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90242" y="134778"/>
            <a:ext cx="1399660" cy="1216227"/>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7" name="Metin kutusu 6"/>
          <p:cNvSpPr txBox="1"/>
          <p:nvPr/>
        </p:nvSpPr>
        <p:spPr>
          <a:xfrm>
            <a:off x="9168714" y="6425514"/>
            <a:ext cx="2957384" cy="369332"/>
          </a:xfrm>
          <a:prstGeom prst="rect">
            <a:avLst/>
          </a:prstGeom>
          <a:noFill/>
        </p:spPr>
        <p:txBody>
          <a:bodyPr wrap="square" rtlCol="0">
            <a:spAutoFit/>
          </a:bodyPr>
          <a:lstStyle/>
          <a:p>
            <a:pPr algn="r"/>
            <a:r>
              <a:rPr lang="tr-TR" dirty="0" err="1" smtClean="0"/>
              <a:t>Kpt</a:t>
            </a:r>
            <a:r>
              <a:rPr lang="tr-TR" dirty="0" smtClean="0"/>
              <a:t>. </a:t>
            </a:r>
            <a:r>
              <a:rPr lang="tr-TR" dirty="0" err="1" smtClean="0"/>
              <a:t>Öğr</a:t>
            </a:r>
            <a:r>
              <a:rPr lang="tr-TR" dirty="0" smtClean="0"/>
              <a:t>. Gör. Mehmet YAHŞİ</a:t>
            </a:r>
            <a:endParaRPr lang="tr-TR" dirty="0"/>
          </a:p>
        </p:txBody>
      </p:sp>
      <p:sp>
        <p:nvSpPr>
          <p:cNvPr id="11" name="Metin kutusu 10"/>
          <p:cNvSpPr txBox="1"/>
          <p:nvPr/>
        </p:nvSpPr>
        <p:spPr>
          <a:xfrm>
            <a:off x="111210" y="6425514"/>
            <a:ext cx="2957384" cy="369332"/>
          </a:xfrm>
          <a:prstGeom prst="rect">
            <a:avLst/>
          </a:prstGeom>
          <a:noFill/>
        </p:spPr>
        <p:txBody>
          <a:bodyPr wrap="square" rtlCol="0">
            <a:spAutoFit/>
          </a:bodyPr>
          <a:lstStyle/>
          <a:p>
            <a:r>
              <a:rPr lang="tr-TR" dirty="0"/>
              <a:t>DUİ108-DENİZ İŞLETMECİLİĞİ</a:t>
            </a:r>
          </a:p>
        </p:txBody>
      </p:sp>
    </p:spTree>
    <p:extLst>
      <p:ext uri="{BB962C8B-B14F-4D97-AF65-F5344CB8AC3E}">
        <p14:creationId xmlns:p14="http://schemas.microsoft.com/office/powerpoint/2010/main" val="2009677061"/>
      </p:ext>
    </p:extLst>
  </p:cSld>
  <p:clrMapOvr>
    <a:masterClrMapping/>
  </p:clrMapOvr>
  <p:transition spd="slow">
    <p:randomBar dir="vert"/>
    <p:sndAc>
      <p:stSnd>
        <p:snd r:embed="rId3" name="arrow.wav"/>
      </p:stSnd>
    </p:sndAc>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ctrTitle"/>
          </p:nvPr>
        </p:nvSpPr>
        <p:spPr>
          <a:xfrm>
            <a:off x="111210" y="1357700"/>
            <a:ext cx="12014888" cy="4967298"/>
          </a:xfrm>
        </p:spPr>
        <p:txBody>
          <a:bodyPr>
            <a:noAutofit/>
          </a:bodyPr>
          <a:lstStyle/>
          <a:p>
            <a:pPr algn="l"/>
            <a:r>
              <a:rPr lang="tr-TR" sz="2600" b="1" dirty="0" smtClean="0">
                <a:latin typeface="Times New Roman" panose="02020603050405020304" pitchFamily="18" charset="0"/>
                <a:cs typeface="Times New Roman" panose="02020603050405020304" pitchFamily="18" charset="0"/>
              </a:rPr>
              <a:t>Düzenli </a:t>
            </a:r>
            <a:r>
              <a:rPr lang="tr-TR" sz="2600" b="1" dirty="0">
                <a:latin typeface="Times New Roman" panose="02020603050405020304" pitchFamily="18" charset="0"/>
                <a:cs typeface="Times New Roman" panose="02020603050405020304" pitchFamily="18" charset="0"/>
              </a:rPr>
              <a:t>hat (</a:t>
            </a:r>
            <a:r>
              <a:rPr lang="tr-TR" sz="2600" b="1" dirty="0" err="1">
                <a:latin typeface="Times New Roman" panose="02020603050405020304" pitchFamily="18" charset="0"/>
                <a:cs typeface="Times New Roman" panose="02020603050405020304" pitchFamily="18" charset="0"/>
              </a:rPr>
              <a:t>Liner</a:t>
            </a:r>
            <a:r>
              <a:rPr lang="tr-TR" sz="2600" b="1" dirty="0">
                <a:latin typeface="Times New Roman" panose="02020603050405020304" pitchFamily="18" charset="0"/>
                <a:cs typeface="Times New Roman" panose="02020603050405020304" pitchFamily="18" charset="0"/>
              </a:rPr>
              <a:t>) </a:t>
            </a:r>
            <a:r>
              <a:rPr lang="tr-TR" sz="2600" b="1" dirty="0" smtClean="0">
                <a:latin typeface="Times New Roman" panose="02020603050405020304" pitchFamily="18" charset="0"/>
                <a:cs typeface="Times New Roman" panose="02020603050405020304" pitchFamily="18" charset="0"/>
              </a:rPr>
              <a:t>İşletmeler</a:t>
            </a:r>
            <a:r>
              <a:rPr lang="tr-TR" sz="2600" dirty="0" smtClean="0">
                <a:latin typeface="Times New Roman" panose="02020603050405020304" pitchFamily="18" charset="0"/>
                <a:cs typeface="Times New Roman" panose="02020603050405020304" pitchFamily="18" charset="0"/>
              </a:rPr>
              <a:t/>
            </a:r>
            <a:br>
              <a:rPr lang="tr-TR" sz="2600" dirty="0" smtClean="0">
                <a:latin typeface="Times New Roman" panose="02020603050405020304" pitchFamily="18" charset="0"/>
                <a:cs typeface="Times New Roman" panose="02020603050405020304" pitchFamily="18" charset="0"/>
              </a:rPr>
            </a:br>
            <a:r>
              <a:rPr lang="tr-TR" sz="2600" dirty="0" smtClean="0">
                <a:latin typeface="Times New Roman" panose="02020603050405020304" pitchFamily="18" charset="0"/>
                <a:cs typeface="Times New Roman" panose="02020603050405020304" pitchFamily="18" charset="0"/>
              </a:rPr>
              <a:t/>
            </a:r>
            <a:br>
              <a:rPr lang="tr-TR" sz="2600" dirty="0" smtClean="0">
                <a:latin typeface="Times New Roman" panose="02020603050405020304" pitchFamily="18" charset="0"/>
                <a:cs typeface="Times New Roman" panose="02020603050405020304" pitchFamily="18" charset="0"/>
              </a:rPr>
            </a:br>
            <a:r>
              <a:rPr lang="tr-TR" sz="2600" cap="none" dirty="0" smtClean="0">
                <a:latin typeface="Times New Roman" panose="02020603050405020304" pitchFamily="18" charset="0"/>
                <a:cs typeface="Times New Roman" panose="02020603050405020304" pitchFamily="18" charset="0"/>
              </a:rPr>
              <a:t/>
            </a:r>
            <a:br>
              <a:rPr lang="tr-TR" sz="2600" cap="none" dirty="0" smtClean="0">
                <a:latin typeface="Times New Roman" panose="02020603050405020304" pitchFamily="18" charset="0"/>
                <a:cs typeface="Times New Roman" panose="02020603050405020304" pitchFamily="18" charset="0"/>
              </a:rPr>
            </a:br>
            <a:r>
              <a:rPr lang="tr-TR" sz="2600" cap="none" dirty="0" smtClean="0">
                <a:latin typeface="Times New Roman" panose="02020603050405020304" pitchFamily="18" charset="0"/>
                <a:cs typeface="Times New Roman" panose="02020603050405020304" pitchFamily="18" charset="0"/>
              </a:rPr>
              <a:t>Bu işletmelerin büyük bir şirket haline gelebilmeleri ve idareyi sağlayabilmeleri için yüksek bir yatırım gerekmektedir. Pazarlama örgütleri kurmak, uğrayacak limanlar arası acente ağı oluşturmak, yönetim kadrosu için yatırıma ihtiyaç duyulmaktadır. Düzenli hat (</a:t>
            </a:r>
            <a:r>
              <a:rPr lang="tr-TR" sz="2600" cap="none" dirty="0" err="1" smtClean="0">
                <a:latin typeface="Times New Roman" panose="02020603050405020304" pitchFamily="18" charset="0"/>
                <a:cs typeface="Times New Roman" panose="02020603050405020304" pitchFamily="18" charset="0"/>
              </a:rPr>
              <a:t>liner</a:t>
            </a:r>
            <a:r>
              <a:rPr lang="tr-TR" sz="2600" cap="none" dirty="0" smtClean="0">
                <a:latin typeface="Times New Roman" panose="02020603050405020304" pitchFamily="18" charset="0"/>
                <a:cs typeface="Times New Roman" panose="02020603050405020304" pitchFamily="18" charset="0"/>
              </a:rPr>
              <a:t>) işletmelerinin gemi sefer, gün ve saatlerini daha önceden programlamaları zorunludur. </a:t>
            </a:r>
            <a:br>
              <a:rPr lang="tr-TR" sz="2600" cap="none" dirty="0" smtClean="0">
                <a:latin typeface="Times New Roman" panose="02020603050405020304" pitchFamily="18" charset="0"/>
                <a:cs typeface="Times New Roman" panose="02020603050405020304" pitchFamily="18" charset="0"/>
              </a:rPr>
            </a:br>
            <a:r>
              <a:rPr lang="tr-TR" sz="2600" cap="none" dirty="0" smtClean="0">
                <a:latin typeface="Times New Roman" panose="02020603050405020304" pitchFamily="18" charset="0"/>
                <a:cs typeface="Times New Roman" panose="02020603050405020304" pitchFamily="18" charset="0"/>
              </a:rPr>
              <a:t/>
            </a:r>
            <a:br>
              <a:rPr lang="tr-TR" sz="2600" cap="none" dirty="0" smtClean="0">
                <a:latin typeface="Times New Roman" panose="02020603050405020304" pitchFamily="18" charset="0"/>
                <a:cs typeface="Times New Roman" panose="02020603050405020304" pitchFamily="18" charset="0"/>
              </a:rPr>
            </a:br>
            <a:r>
              <a:rPr lang="tr-TR" sz="2600" cap="none" dirty="0">
                <a:latin typeface="Times New Roman" panose="02020603050405020304" pitchFamily="18" charset="0"/>
                <a:cs typeface="Times New Roman" panose="02020603050405020304" pitchFamily="18" charset="0"/>
              </a:rPr>
              <a:t/>
            </a:r>
            <a:br>
              <a:rPr lang="tr-TR" sz="2600" cap="none" dirty="0">
                <a:latin typeface="Times New Roman" panose="02020603050405020304" pitchFamily="18" charset="0"/>
                <a:cs typeface="Times New Roman" panose="02020603050405020304" pitchFamily="18" charset="0"/>
              </a:rPr>
            </a:br>
            <a:endParaRPr lang="tr-TR" sz="2600" cap="none" dirty="0">
              <a:latin typeface="Times New Roman" panose="02020603050405020304" pitchFamily="18" charset="0"/>
              <a:cs typeface="Times New Roman" panose="02020603050405020304" pitchFamily="18" charset="0"/>
            </a:endParaRPr>
          </a:p>
        </p:txBody>
      </p:sp>
      <p:pic>
        <p:nvPicPr>
          <p:cNvPr id="4" name="Resim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781689" y="134778"/>
            <a:ext cx="1206586" cy="1122406"/>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5" name="Metin kutusu 4"/>
          <p:cNvSpPr txBox="1"/>
          <p:nvPr/>
        </p:nvSpPr>
        <p:spPr>
          <a:xfrm>
            <a:off x="1869990" y="34261"/>
            <a:ext cx="8837559" cy="1323439"/>
          </a:xfrm>
          <a:prstGeom prst="rect">
            <a:avLst/>
          </a:prstGeom>
          <a:noFill/>
        </p:spPr>
        <p:txBody>
          <a:bodyPr wrap="square" rtlCol="0">
            <a:spAutoFit/>
          </a:bodyPr>
          <a:lstStyle/>
          <a:p>
            <a:pPr algn="ctr"/>
            <a:r>
              <a:rPr lang="tr-TR" sz="2000" dirty="0" smtClean="0">
                <a:latin typeface="Times New Roman" panose="02020603050405020304" pitchFamily="18" charset="0"/>
                <a:cs typeface="Times New Roman" panose="02020603050405020304" pitchFamily="18" charset="0"/>
              </a:rPr>
              <a:t>T.C. ORDU ÜNİVERSİTESİ</a:t>
            </a:r>
          </a:p>
          <a:p>
            <a:pPr algn="ctr"/>
            <a:r>
              <a:rPr lang="tr-TR" sz="2000" dirty="0" smtClean="0">
                <a:latin typeface="Times New Roman" panose="02020603050405020304" pitchFamily="18" charset="0"/>
                <a:cs typeface="Times New Roman" panose="02020603050405020304" pitchFamily="18" charset="0"/>
              </a:rPr>
              <a:t>FATSA MESLEK YÜKSEKOKULU</a:t>
            </a:r>
          </a:p>
          <a:p>
            <a:pPr algn="ctr"/>
            <a:r>
              <a:rPr lang="tr-TR" sz="2000" dirty="0" smtClean="0">
                <a:latin typeface="Times New Roman" panose="02020603050405020304" pitchFamily="18" charset="0"/>
                <a:cs typeface="Times New Roman" panose="02020603050405020304" pitchFamily="18" charset="0"/>
              </a:rPr>
              <a:t>MOTORLU ARAÇLAR VE ULAŞTIRMA TEKNOLOJİLERİ BÖLÜMÜ</a:t>
            </a:r>
          </a:p>
          <a:p>
            <a:pPr algn="ctr"/>
            <a:r>
              <a:rPr lang="tr-TR" sz="2000" dirty="0" smtClean="0">
                <a:latin typeface="Times New Roman" panose="02020603050405020304" pitchFamily="18" charset="0"/>
                <a:cs typeface="Times New Roman" panose="02020603050405020304" pitchFamily="18" charset="0"/>
              </a:rPr>
              <a:t>DENİZ ULAŞTIRMA VE İŞLETME PROGRAMI</a:t>
            </a:r>
          </a:p>
        </p:txBody>
      </p:sp>
      <p:pic>
        <p:nvPicPr>
          <p:cNvPr id="6" name="Resim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90242" y="134778"/>
            <a:ext cx="1399660" cy="1216227"/>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7" name="Metin kutusu 6"/>
          <p:cNvSpPr txBox="1"/>
          <p:nvPr/>
        </p:nvSpPr>
        <p:spPr>
          <a:xfrm>
            <a:off x="9168714" y="6425514"/>
            <a:ext cx="2957384" cy="369332"/>
          </a:xfrm>
          <a:prstGeom prst="rect">
            <a:avLst/>
          </a:prstGeom>
          <a:noFill/>
        </p:spPr>
        <p:txBody>
          <a:bodyPr wrap="square" rtlCol="0">
            <a:spAutoFit/>
          </a:bodyPr>
          <a:lstStyle/>
          <a:p>
            <a:pPr algn="r"/>
            <a:r>
              <a:rPr lang="tr-TR" dirty="0" err="1" smtClean="0"/>
              <a:t>Kpt</a:t>
            </a:r>
            <a:r>
              <a:rPr lang="tr-TR" dirty="0" smtClean="0"/>
              <a:t>. </a:t>
            </a:r>
            <a:r>
              <a:rPr lang="tr-TR" dirty="0" err="1" smtClean="0"/>
              <a:t>Öğr</a:t>
            </a:r>
            <a:r>
              <a:rPr lang="tr-TR" dirty="0" smtClean="0"/>
              <a:t>. Gör. Mehmet YAHŞİ</a:t>
            </a:r>
            <a:endParaRPr lang="tr-TR" dirty="0"/>
          </a:p>
        </p:txBody>
      </p:sp>
      <p:sp>
        <p:nvSpPr>
          <p:cNvPr id="11" name="Metin kutusu 10"/>
          <p:cNvSpPr txBox="1"/>
          <p:nvPr/>
        </p:nvSpPr>
        <p:spPr>
          <a:xfrm>
            <a:off x="111210" y="6425514"/>
            <a:ext cx="2957384" cy="369332"/>
          </a:xfrm>
          <a:prstGeom prst="rect">
            <a:avLst/>
          </a:prstGeom>
          <a:noFill/>
        </p:spPr>
        <p:txBody>
          <a:bodyPr wrap="square" rtlCol="0">
            <a:spAutoFit/>
          </a:bodyPr>
          <a:lstStyle/>
          <a:p>
            <a:r>
              <a:rPr lang="tr-TR" dirty="0"/>
              <a:t>DUİ108-DENİZ İŞLETMECİLİĞİ</a:t>
            </a:r>
          </a:p>
        </p:txBody>
      </p:sp>
    </p:spTree>
    <p:extLst>
      <p:ext uri="{BB962C8B-B14F-4D97-AF65-F5344CB8AC3E}">
        <p14:creationId xmlns:p14="http://schemas.microsoft.com/office/powerpoint/2010/main" val="19588516"/>
      </p:ext>
    </p:extLst>
  </p:cSld>
  <p:clrMapOvr>
    <a:masterClrMapping/>
  </p:clrMapOvr>
  <p:transition spd="slow">
    <p:randomBar dir="vert"/>
    <p:sndAc>
      <p:stSnd>
        <p:snd r:embed="rId3" name="arrow.wav"/>
      </p:stSnd>
    </p:sndAc>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Gökyüzü">
  <a:themeElements>
    <a:clrScheme name="Celestial">
      <a:dk1>
        <a:sysClr val="windowText" lastClr="000000"/>
      </a:dk1>
      <a:lt1>
        <a:sysClr val="window" lastClr="FFFFFF"/>
      </a:lt1>
      <a:dk2>
        <a:srgbClr val="16476F"/>
      </a:dk2>
      <a:lt2>
        <a:srgbClr val="EBEBEB"/>
      </a:lt2>
      <a:accent1>
        <a:srgbClr val="E5B458"/>
      </a:accent1>
      <a:accent2>
        <a:srgbClr val="F77754"/>
      </a:accent2>
      <a:accent3>
        <a:srgbClr val="D8507E"/>
      </a:accent3>
      <a:accent4>
        <a:srgbClr val="BC70EE"/>
      </a:accent4>
      <a:accent5>
        <a:srgbClr val="3CA2E2"/>
      </a:accent5>
      <a:accent6>
        <a:srgbClr val="91BF77"/>
      </a:accent6>
      <a:hlink>
        <a:srgbClr val="71DDAB"/>
      </a:hlink>
      <a:folHlink>
        <a:srgbClr val="A6E4C7"/>
      </a:folHlink>
    </a:clrScheme>
    <a:fontScheme name="Celestial">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elestial">
      <a:fillStyleLst>
        <a:solidFill>
          <a:schemeClr val="phClr"/>
        </a:solidFill>
        <a:gradFill rotWithShape="1">
          <a:gsLst>
            <a:gs pos="0">
              <a:schemeClr val="phClr">
                <a:tint val="70000"/>
                <a:lumMod val="110000"/>
              </a:schemeClr>
            </a:gs>
            <a:gs pos="100000">
              <a:schemeClr val="phClr">
                <a:tint val="82000"/>
                <a:alpha val="74000"/>
              </a:schemeClr>
            </a:gs>
          </a:gsLst>
          <a:lin ang="5400000" scaled="0"/>
        </a:gradFill>
        <a:gradFill rotWithShape="1">
          <a:gsLst>
            <a:gs pos="0">
              <a:schemeClr val="phClr">
                <a:tint val="98000"/>
                <a:lumMod val="100000"/>
              </a:schemeClr>
            </a:gs>
            <a:gs pos="100000">
              <a:schemeClr val="phClr">
                <a:shade val="88000"/>
                <a:lumMod val="88000"/>
              </a:schemeClr>
            </a:gs>
          </a:gsLst>
          <a:lin ang="5400000" scaled="1"/>
        </a:gradFill>
      </a:fillStyleLst>
      <a:lnStyleLst>
        <a:ln w="9525"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65000"/>
              </a:srgbClr>
            </a:outerShdw>
          </a:effectLst>
          <a:scene3d>
            <a:camera prst="orthographicFront">
              <a:rot lat="0" lon="0" rev="0"/>
            </a:camera>
            <a:lightRig rig="threePt" dir="tl">
              <a:rot lat="0" lon="0" rev="1200000"/>
            </a:lightRig>
          </a:scene3d>
          <a:sp3d>
            <a:bevelT w="38100" h="12700"/>
          </a:sp3d>
        </a:effectStyle>
      </a:effectStyleLst>
      <a:bgFillStyleLst>
        <a:solidFill>
          <a:schemeClr val="phClr"/>
        </a:solidFill>
        <a:gradFill rotWithShape="1">
          <a:gsLst>
            <a:gs pos="0">
              <a:schemeClr val="phClr">
                <a:tint val="90000"/>
                <a:shade val="96000"/>
                <a:hueMod val="100000"/>
                <a:satMod val="180000"/>
                <a:lumMod val="110000"/>
              </a:schemeClr>
            </a:gs>
            <a:gs pos="100000">
              <a:schemeClr val="phClr">
                <a:shade val="96000"/>
                <a:satMod val="160000"/>
                <a:lumMod val="100000"/>
              </a:schemeClr>
            </a:gs>
          </a:gsLst>
          <a:lin ang="4740000" scaled="1"/>
        </a:gradFill>
        <a:blipFill>
          <a:blip xmlns:r="http://schemas.openxmlformats.org/officeDocument/2006/relationships" r:embed="rId1"/>
          <a:stretch/>
        </a:blipFill>
      </a:bgFillStyleLst>
    </a:fmtScheme>
  </a:themeElements>
  <a:objectDefaults/>
  <a:extraClrSchemeLst/>
  <a:extLst>
    <a:ext uri="{05A4C25C-085E-4340-85A3-A5531E510DB2}">
      <thm15:themeFamily xmlns:thm15="http://schemas.microsoft.com/office/thememl/2012/main" name="Celestial" id="{C4BB2A3D-0E93-4C5F-B0D2-9D3FCE089CC5}" vid="{B36E0D05-787B-4C61-8268-2D6C1FBEDA32}"/>
    </a:ext>
  </a:extLst>
</a:theme>
</file>

<file path=ppt/theme/theme2.xml><?xml version="1.0" encoding="utf-8"?>
<a:theme xmlns:a="http://schemas.openxmlformats.org/drawingml/2006/main" name="Office Teması">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eması">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TC103457452[[fn=Gök]]</Template>
  <TotalTime>106</TotalTime>
  <Words>274</Words>
  <Application>Microsoft Office PowerPoint</Application>
  <PresentationFormat>Geniş ekran</PresentationFormat>
  <Paragraphs>64</Paragraphs>
  <Slides>8</Slides>
  <Notes>8</Notes>
  <HiddenSlides>0</HiddenSlides>
  <MMClips>0</MMClips>
  <ScaleCrop>false</ScaleCrop>
  <HeadingPairs>
    <vt:vector size="6" baseType="variant">
      <vt:variant>
        <vt:lpstr>Kullanılan Yazı Tipleri</vt:lpstr>
      </vt:variant>
      <vt:variant>
        <vt:i4>4</vt:i4>
      </vt:variant>
      <vt:variant>
        <vt:lpstr>Tema</vt:lpstr>
      </vt:variant>
      <vt:variant>
        <vt:i4>1</vt:i4>
      </vt:variant>
      <vt:variant>
        <vt:lpstr>Slayt Başlıkları</vt:lpstr>
      </vt:variant>
      <vt:variant>
        <vt:i4>8</vt:i4>
      </vt:variant>
    </vt:vector>
  </HeadingPairs>
  <TitlesOfParts>
    <vt:vector size="13" baseType="lpstr">
      <vt:lpstr>Arial</vt:lpstr>
      <vt:lpstr>Calibri</vt:lpstr>
      <vt:lpstr>Calibri Light</vt:lpstr>
      <vt:lpstr>Times New Roman</vt:lpstr>
      <vt:lpstr>Gökyüzü</vt:lpstr>
      <vt:lpstr>BİRİNCİ HAFTA DERS NOTLARI</vt:lpstr>
      <vt:lpstr>DENİZ PİYASALARI  1950 yılında 500 milyon ton olan dünya deniz ticaret hacmi bugün 18 kat artarak 9 milyar tona ulaşmıştır. Hacim olarak dünya ticaretinin %75’i denizyoluyla, %16’sı demiryolu ve karayoluyla, %9’u boru hattı ile ve %0,3’ü havayoluyla gerçekleştirilmektedir.  Deniz ticareti iki türlü işletme yöntemi ile idare edilmektedir; -  Düzensiz hat (tramp) işletmeleri -  Düzenli hat (liner) işletmeler  </vt:lpstr>
      <vt:lpstr>Düzensiz hat (Tramp) İşletmeleri  Düzensiz hat (tramp) ya da düzensiz taşımacılık, deniz taşımacılığının en eski taşımacılık türüdür. Bu taşımacılık türünde gemiler, nereden yük bulurlarsa oraya giderek, dünyanın her köşesine yük taşımaktadır. Diğer isminden de anlaşılacağı gibi seferler belirli bir programa bağlanmamış olup, gemiler nerede karlı yük bulurlarsa oraya gitmektedirler. Düzensiz hat (tramp) taşımacılıkta yüklerin büyük çoğunluğunu dönemsel yükler oluşturmaktadır. Bu taşımacılıkta kömür hububat, maden cevheri gibi dökme yükler taşınmaktadır.  </vt:lpstr>
      <vt:lpstr>Düzensiz hat (Tramp) İşletmeleri  Bu taşımacılık türünde, işletmeler genellikle küçük boylu veya aile şirketi şeklindedir. . Günümüzde bu taşımacılık türünde arz-talep kuralları en güzel şekilde işlemektedir. Seferler belirli programa bağlanmadığından , bu işletmeler gemilerine yük aratırlar. Bu aşamada en önemli rolü gemi acenteleri ve brokerler oynamakta, yük ile geminin buluşmasına etken olmaktadırlar. Dünya navlun hareketlerine bağlı bir ortam içinde çalışma durumunda olduğundan düzensiz hat (tramp) işletmelerin dünya iş merkezlerini ve trendlerini yakından izlemeleri gerekmektedir. Bu nedenle bu işletmeler, brokerler ve acenteleri vasıtasıyla dünya navlun hareketlerini çok iyi takip etmeli, ekonomik, politik, sosyal ve doğal değişimler ve gelişmelerden anında haberdar olmalıdırlar.</vt:lpstr>
      <vt:lpstr>Düzenli hat (Liner) İşletmeler  Dünya ticaretinin globalleşmesi ile beraber deniz taşımacılığına olan talebin artması düzenli denizyolu taşımacılığını zorunlu kılmış ve 18. Yüzyıl ikinci yarısında düzenli (düzenli hat (liner)) taşımacılık başlamış ve düzenli sefer yapan işletmelere talep artmıştır. Bu taşımacılık şeklinde seferler belirli bir plan içinde taşıma programlarını yapmaktadırlar. Bu işletmeler düzenli hizmet verebilmeleri için düzensiz hat (tramp) (düzensiz) taşımacılığın tam tersine dönemsel yüklere değil de sabit pazara hizmet vermektedir. Bu nedenle bu işletmelerde pazar belirlidir ve her bir destinasyon için uygulanacak navlunlar da konferanslar tarafından tespit edilmektedir. </vt:lpstr>
      <vt:lpstr>Düzenli hat (Liner) İşletmeler  Düzenli hat (liner) taşımacılık düzensiz hat (tramp) taşımacılığa göre daha karmaşık bir yapıya sahiptir. Düzenli hat (liner) taşımacılık yapan işletmeler belirli bir plan içinde taşıma yapmaları nedeniyle düzensiz hat (tramp) taşımacılığın aksine yeterli adet ve tonajda gemiyi hizmete sunması ve yeterli adette personelle donatması gerekmektedir. Planlı hatlarda taşımacılık yaparken düzenli hat (liner) işletmelerinin dikkate alması gereken faktörler vardır ki bunlar;   </vt:lpstr>
      <vt:lpstr>Düzenli hat (Liner) İşletmeler   • Limanlar arasındaki yük cinsleri ve trafik yoğunluğu, • Yük trafiğinin dönemsel değişimleri, • Bu hatlarda çalışan şirketler, gemi adetleri ve sefer aralıkları, • Navlun konferansları ve konferans navlun politikaları, • Hatta sunulacak geminin tipi, adedi, tonajı, • Düzenli olarak uğranacak limanlar ve özellikleri olur. </vt:lpstr>
      <vt:lpstr>Düzenli hat (Liner) İşletmeler   Bu işletmelerin büyük bir şirket haline gelebilmeleri ve idareyi sağlayabilmeleri için yüksek bir yatırım gerekmektedir. Pazarlama örgütleri kurmak, uğrayacak limanlar arası acente ağı oluşturmak, yönetim kadrosu için yatırıma ihtiyaç duyulmaktadır. Düzenli hat (liner) işletmelerinin gemi sefer, gün ve saatlerini daha önceden programlamaları zorunludur.    </vt:lpstr>
    </vt:vector>
  </TitlesOfParts>
  <Company>Yahşi Ltd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Sunusu</dc:title>
  <dc:creator>Mehmet Yahşi</dc:creator>
  <cp:lastModifiedBy>Mehmet Yahşi</cp:lastModifiedBy>
  <cp:revision>10</cp:revision>
  <dcterms:created xsi:type="dcterms:W3CDTF">2014-10-15T22:40:56Z</dcterms:created>
  <dcterms:modified xsi:type="dcterms:W3CDTF">2015-02-22T09:07:52Z</dcterms:modified>
</cp:coreProperties>
</file>