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111" d="100"/>
          <a:sy n="111" d="100"/>
        </p:scale>
        <p:origin x="4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411D2C-2927-4517-9640-BCCF470EE1A7}" type="datetimeFigureOut">
              <a:rPr lang="tr-TR" smtClean="0"/>
              <a:t>22.2.2015</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BC59C0-7660-4BF1-9BA0-6C5C2428A5F0}" type="slidenum">
              <a:rPr lang="tr-TR" smtClean="0"/>
              <a:t>‹#›</a:t>
            </a:fld>
            <a:endParaRPr lang="tr-TR"/>
          </a:p>
        </p:txBody>
      </p:sp>
    </p:spTree>
    <p:extLst>
      <p:ext uri="{BB962C8B-B14F-4D97-AF65-F5344CB8AC3E}">
        <p14:creationId xmlns:p14="http://schemas.microsoft.com/office/powerpoint/2010/main" val="38091425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E8F61-E3B8-4427-B80A-FD99C6EA1AD9}" type="datetimeFigureOut">
              <a:rPr lang="tr-TR" smtClean="0"/>
              <a:t>22.2.2015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3E702-019E-4CDF-A258-A891FAD76BC4}" type="slidenum">
              <a:rPr lang="tr-TR" smtClean="0"/>
              <a:t>‹#›</a:t>
            </a:fld>
            <a:endParaRPr lang="tr-TR"/>
          </a:p>
        </p:txBody>
      </p:sp>
    </p:spTree>
    <p:extLst>
      <p:ext uri="{BB962C8B-B14F-4D97-AF65-F5344CB8AC3E}">
        <p14:creationId xmlns:p14="http://schemas.microsoft.com/office/powerpoint/2010/main" val="37669481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1</a:t>
            </a:fld>
            <a:endParaRPr lang="tr-TR"/>
          </a:p>
        </p:txBody>
      </p:sp>
    </p:spTree>
    <p:extLst>
      <p:ext uri="{BB962C8B-B14F-4D97-AF65-F5344CB8AC3E}">
        <p14:creationId xmlns:p14="http://schemas.microsoft.com/office/powerpoint/2010/main" val="3949180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2</a:t>
            </a:fld>
            <a:endParaRPr lang="tr-TR"/>
          </a:p>
        </p:txBody>
      </p:sp>
    </p:spTree>
    <p:extLst>
      <p:ext uri="{BB962C8B-B14F-4D97-AF65-F5344CB8AC3E}">
        <p14:creationId xmlns:p14="http://schemas.microsoft.com/office/powerpoint/2010/main" val="415186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3</a:t>
            </a:fld>
            <a:endParaRPr lang="tr-TR"/>
          </a:p>
        </p:txBody>
      </p:sp>
    </p:spTree>
    <p:extLst>
      <p:ext uri="{BB962C8B-B14F-4D97-AF65-F5344CB8AC3E}">
        <p14:creationId xmlns:p14="http://schemas.microsoft.com/office/powerpoint/2010/main" val="30041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4</a:t>
            </a:fld>
            <a:endParaRPr lang="tr-TR"/>
          </a:p>
        </p:txBody>
      </p:sp>
    </p:spTree>
    <p:extLst>
      <p:ext uri="{BB962C8B-B14F-4D97-AF65-F5344CB8AC3E}">
        <p14:creationId xmlns:p14="http://schemas.microsoft.com/office/powerpoint/2010/main" val="185459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5</a:t>
            </a:fld>
            <a:endParaRPr lang="tr-TR"/>
          </a:p>
        </p:txBody>
      </p:sp>
    </p:spTree>
    <p:extLst>
      <p:ext uri="{BB962C8B-B14F-4D97-AF65-F5344CB8AC3E}">
        <p14:creationId xmlns:p14="http://schemas.microsoft.com/office/powerpoint/2010/main" val="226492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6</a:t>
            </a:fld>
            <a:endParaRPr lang="tr-TR"/>
          </a:p>
        </p:txBody>
      </p:sp>
    </p:spTree>
    <p:extLst>
      <p:ext uri="{BB962C8B-B14F-4D97-AF65-F5344CB8AC3E}">
        <p14:creationId xmlns:p14="http://schemas.microsoft.com/office/powerpoint/2010/main" val="3030701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7</a:t>
            </a:fld>
            <a:endParaRPr lang="tr-TR"/>
          </a:p>
        </p:txBody>
      </p:sp>
    </p:spTree>
    <p:extLst>
      <p:ext uri="{BB962C8B-B14F-4D97-AF65-F5344CB8AC3E}">
        <p14:creationId xmlns:p14="http://schemas.microsoft.com/office/powerpoint/2010/main" val="154568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63E702-019E-4CDF-A258-A891FAD76BC4}" type="slidenum">
              <a:rPr lang="tr-TR" smtClean="0"/>
              <a:t>8</a:t>
            </a:fld>
            <a:endParaRPr lang="tr-TR"/>
          </a:p>
        </p:txBody>
      </p:sp>
    </p:spTree>
    <p:extLst>
      <p:ext uri="{BB962C8B-B14F-4D97-AF65-F5344CB8AC3E}">
        <p14:creationId xmlns:p14="http://schemas.microsoft.com/office/powerpoint/2010/main" val="70582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0BFFEE3-FEDC-4F97-A124-10BA8D3B01A7}" type="datetime1">
              <a:rPr lang="en-US" smtClean="0"/>
              <a:t>2/22/2015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randomBar dir="vert"/>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3FCD31A-E42C-4CC6-8529-4B8759A8A564}" type="datetime1">
              <a:rPr lang="en-US" smtClean="0"/>
              <a:t>2/22/2015</a:t>
            </a:fld>
            <a:endParaRPr lang="en-US" dirty="0"/>
          </a:p>
        </p:txBody>
      </p:sp>
      <p:sp>
        <p:nvSpPr>
          <p:cNvPr id="6" name="Footer Placeholder 5"/>
          <p:cNvSpPr>
            <a:spLocks noGrp="1"/>
          </p:cNvSpPr>
          <p:nvPr>
            <p:ph type="ftr" sz="quarter" idx="11"/>
          </p:nvPr>
        </p:nvSpPr>
        <p:spPr/>
        <p:txBody>
          <a:bodyPr/>
          <a:lstStyle/>
          <a:p>
            <a:r>
              <a:rPr lang="sv-SE" smtClean="0"/>
              <a:t>Kpt. Öğr. Gör. Mehmet YAHŞİ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28D264-FA9B-43B0-BC58-7710040E20F7}"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20C5040-AF4F-44A8-8D18-C8EF05BF2663}"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F22100-6002-46D0-814E-C3DBCCAA1421}"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72A248C-EA54-49A3-8401-DAF1C6AF7F65}"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37A6D4-103E-4BA4-9DA4-3824A4135069}"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E66576B-6C55-4E60-B491-4E43D56BD3FC}"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7CC3F6-EC76-42A9-9D63-F47688D14892}"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97A03A-30D8-4D9F-86D9-B007772F7793}"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9AC820-4CC3-4A8D-8361-E04D29954064}" type="datetime1">
              <a:rPr lang="en-US" smtClean="0"/>
              <a:t>2/22/2015</a:t>
            </a:fld>
            <a:endParaRPr lang="en-US" dirty="0"/>
          </a:p>
        </p:txBody>
      </p:sp>
      <p:sp>
        <p:nvSpPr>
          <p:cNvPr id="5" name="Footer Placeholder 4"/>
          <p:cNvSpPr>
            <a:spLocks noGrp="1"/>
          </p:cNvSpPr>
          <p:nvPr>
            <p:ph type="ftr" sz="quarter" idx="11"/>
          </p:nvPr>
        </p:nvSpPr>
        <p:spPr/>
        <p:txBody>
          <a:bodyPr/>
          <a:lstStyle/>
          <a:p>
            <a:r>
              <a:rPr lang="sv-SE" smtClean="0"/>
              <a:t>Kpt. Öğr. Gör. Mehmet YAHŞİ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29DC496-AFAC-48D8-BDFF-1911936DFFB4}" type="datetime1">
              <a:rPr lang="en-US" smtClean="0"/>
              <a:t>2/22/2015</a:t>
            </a:fld>
            <a:endParaRPr lang="en-US" dirty="0"/>
          </a:p>
        </p:txBody>
      </p:sp>
      <p:sp>
        <p:nvSpPr>
          <p:cNvPr id="6" name="Footer Placeholder 5"/>
          <p:cNvSpPr>
            <a:spLocks noGrp="1"/>
          </p:cNvSpPr>
          <p:nvPr>
            <p:ph type="ftr" sz="quarter" idx="11"/>
          </p:nvPr>
        </p:nvSpPr>
        <p:spPr/>
        <p:txBody>
          <a:bodyPr/>
          <a:lstStyle/>
          <a:p>
            <a:r>
              <a:rPr lang="sv-SE" smtClean="0"/>
              <a:t>Kpt. Öğr. Gör. Mehmet YAHŞİ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E9D3EF3-758E-46CE-A9A7-3DBA869FDE30}" type="datetime1">
              <a:rPr lang="en-US" smtClean="0"/>
              <a:t>2/22/2015</a:t>
            </a:fld>
            <a:endParaRPr lang="en-US" dirty="0"/>
          </a:p>
        </p:txBody>
      </p:sp>
      <p:sp>
        <p:nvSpPr>
          <p:cNvPr id="8" name="Footer Placeholder 7"/>
          <p:cNvSpPr>
            <a:spLocks noGrp="1"/>
          </p:cNvSpPr>
          <p:nvPr>
            <p:ph type="ftr" sz="quarter" idx="11"/>
          </p:nvPr>
        </p:nvSpPr>
        <p:spPr/>
        <p:txBody>
          <a:bodyPr/>
          <a:lstStyle/>
          <a:p>
            <a:r>
              <a:rPr lang="sv-SE" smtClean="0"/>
              <a:t>Kpt. Öğr. Gör. Mehmet YAHŞİ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2472832-A9E1-4A4D-A6D8-1F4F9F941B08}" type="datetime1">
              <a:rPr lang="en-US" smtClean="0"/>
              <a:t>2/22/2015</a:t>
            </a:fld>
            <a:endParaRPr lang="en-US" dirty="0"/>
          </a:p>
        </p:txBody>
      </p:sp>
      <p:sp>
        <p:nvSpPr>
          <p:cNvPr id="4" name="Footer Placeholder 3"/>
          <p:cNvSpPr>
            <a:spLocks noGrp="1"/>
          </p:cNvSpPr>
          <p:nvPr>
            <p:ph type="ftr" sz="quarter" idx="11"/>
          </p:nvPr>
        </p:nvSpPr>
        <p:spPr/>
        <p:txBody>
          <a:bodyPr/>
          <a:lstStyle/>
          <a:p>
            <a:r>
              <a:rPr lang="sv-SE" smtClean="0"/>
              <a:t>Kpt. Öğr. Gör. Mehmet YAHŞİ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A78579F9-F3B8-4B15-ABBF-E2EB048C113D}" type="datetime1">
              <a:rPr lang="en-US" smtClean="0"/>
              <a:t>2/22/2015</a:t>
            </a:fld>
            <a:endParaRPr lang="en-US" dirty="0"/>
          </a:p>
        </p:txBody>
      </p:sp>
      <p:sp>
        <p:nvSpPr>
          <p:cNvPr id="3" name="Footer Placeholder 2"/>
          <p:cNvSpPr>
            <a:spLocks noGrp="1"/>
          </p:cNvSpPr>
          <p:nvPr>
            <p:ph type="ftr" sz="quarter" idx="11"/>
          </p:nvPr>
        </p:nvSpPr>
        <p:spPr/>
        <p:txBody>
          <a:bodyPr/>
          <a:lstStyle/>
          <a:p>
            <a:r>
              <a:rPr lang="sv-SE" smtClean="0"/>
              <a:t>Kpt. Öğr. Gör. Mehmet YAHŞİ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26E8E8C-2FFE-4FAC-BBBA-2AAE057B6C13}" type="datetime1">
              <a:rPr lang="en-US" smtClean="0"/>
              <a:t>2/22/2015</a:t>
            </a:fld>
            <a:endParaRPr lang="en-US" dirty="0"/>
          </a:p>
        </p:txBody>
      </p:sp>
      <p:sp>
        <p:nvSpPr>
          <p:cNvPr id="6" name="Footer Placeholder 5"/>
          <p:cNvSpPr>
            <a:spLocks noGrp="1"/>
          </p:cNvSpPr>
          <p:nvPr>
            <p:ph type="ftr" sz="quarter" idx="11"/>
          </p:nvPr>
        </p:nvSpPr>
        <p:spPr/>
        <p:txBody>
          <a:bodyPr/>
          <a:lstStyle/>
          <a:p>
            <a:r>
              <a:rPr lang="sv-SE" smtClean="0"/>
              <a:t>Kpt. Öğr. Gör. Mehmet YAHŞİ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A67A75D-814E-4C9E-898D-56331766FCD6}" type="datetime1">
              <a:rPr lang="en-US" smtClean="0"/>
              <a:t>2/22/2015</a:t>
            </a:fld>
            <a:endParaRPr lang="en-US" dirty="0"/>
          </a:p>
        </p:txBody>
      </p:sp>
      <p:sp>
        <p:nvSpPr>
          <p:cNvPr id="6" name="Footer Placeholder 5"/>
          <p:cNvSpPr>
            <a:spLocks noGrp="1"/>
          </p:cNvSpPr>
          <p:nvPr>
            <p:ph type="ftr" sz="quarter" idx="11"/>
          </p:nvPr>
        </p:nvSpPr>
        <p:spPr/>
        <p:txBody>
          <a:bodyPr/>
          <a:lstStyle/>
          <a:p>
            <a:r>
              <a:rPr lang="sv-SE" smtClean="0"/>
              <a:t>Kpt. Öğr. Gör. Mehmet YAHŞİ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01194D-6191-431B-A486-49DB5A144D01}" type="datetime1">
              <a:rPr lang="en-US" smtClean="0"/>
              <a:t>2/22/2015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sv-SE" smtClean="0"/>
              <a:t>Kpt. Öğr. Gör. Mehmet YAHŞİ</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ransition spd="slow">
    <p:randomBar dir="vert"/>
    <p:sndAc>
      <p:stSnd>
        <p:snd r:embed="rId19" name="arrow.wav"/>
      </p:stSnd>
    </p:sndAc>
  </p:transition>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BİRİNCİ HAFTA DERS NOTLARI</a:t>
            </a:r>
            <a:endParaRPr lang="tr-TR" dirty="0"/>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smtClean="0"/>
              <a:t>DUİ108-DENİZ İŞLETMECİLİĞİ</a:t>
            </a:r>
            <a:endParaRPr lang="tr-TR" dirty="0"/>
          </a:p>
        </p:txBody>
      </p:sp>
    </p:spTree>
    <p:extLst>
      <p:ext uri="{BB962C8B-B14F-4D97-AF65-F5344CB8AC3E}">
        <p14:creationId xmlns:p14="http://schemas.microsoft.com/office/powerpoint/2010/main" val="3196667959"/>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DENİZ PİYASALARI</a:t>
            </a:r>
            <a:br>
              <a:rPr lang="tr-TR" sz="2600" b="1" dirty="0" smtClean="0">
                <a:latin typeface="Times New Roman" panose="02020603050405020304" pitchFamily="18" charset="0"/>
                <a:cs typeface="Times New Roman" panose="02020603050405020304" pitchFamily="18" charset="0"/>
              </a:rPr>
            </a:br>
            <a:r>
              <a:rPr lang="tr-TR" sz="2600" b="1" dirty="0" smtClean="0">
                <a:latin typeface="Times New Roman" panose="02020603050405020304" pitchFamily="18" charset="0"/>
                <a:cs typeface="Times New Roman" panose="02020603050405020304" pitchFamily="18" charset="0"/>
              </a:rPr>
              <a:t/>
            </a:r>
            <a:br>
              <a:rPr lang="tr-TR" sz="2600" b="1"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1950 yılında 500 milyon ton olan dünya deniz ticaret hacmi bugün 18 kat artarak 9 milyar tona ulaşmıştır. Hacim olarak dünya ticaretinin %75’i denizyoluyla, %16’sı demiryolu ve karayoluyla, %9’u boru hattı ile ve %0,3’ü havayoluyla gerçekleştirilmektedir. </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Deniz ticareti </a:t>
            </a:r>
            <a:r>
              <a:rPr lang="tr-TR" sz="2600" cap="none" dirty="0" smtClean="0">
                <a:latin typeface="Times New Roman" panose="02020603050405020304" pitchFamily="18" charset="0"/>
                <a:cs typeface="Times New Roman" panose="02020603050405020304" pitchFamily="18" charset="0"/>
              </a:rPr>
              <a:t>iki türlü işletme </a:t>
            </a:r>
            <a:r>
              <a:rPr lang="tr-TR" sz="2600" cap="none" dirty="0" smtClean="0">
                <a:latin typeface="Times New Roman" panose="02020603050405020304" pitchFamily="18" charset="0"/>
                <a:cs typeface="Times New Roman" panose="02020603050405020304" pitchFamily="18" charset="0"/>
              </a:rPr>
              <a:t>yöntemi ile </a:t>
            </a:r>
            <a:r>
              <a:rPr lang="tr-TR" sz="2600" cap="none" smtClean="0">
                <a:latin typeface="Times New Roman" panose="02020603050405020304" pitchFamily="18" charset="0"/>
                <a:cs typeface="Times New Roman" panose="02020603050405020304" pitchFamily="18" charset="0"/>
              </a:rPr>
              <a:t>idare edilmektedir</a:t>
            </a:r>
            <a:r>
              <a:rPr lang="tr-TR" sz="2600" cap="none" dirty="0" smtClean="0">
                <a:latin typeface="Times New Roman" panose="02020603050405020304" pitchFamily="18" charset="0"/>
                <a:cs typeface="Times New Roman" panose="02020603050405020304" pitchFamily="18" charset="0"/>
              </a:rPr>
              <a:t>;</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 </a:t>
            </a:r>
            <a:r>
              <a:rPr lang="tr-TR" sz="2600" cap="none" dirty="0" smtClean="0">
                <a:latin typeface="Times New Roman" panose="02020603050405020304" pitchFamily="18" charset="0"/>
                <a:cs typeface="Times New Roman" panose="02020603050405020304" pitchFamily="18" charset="0"/>
              </a:rPr>
              <a:t>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işletmeleri</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işletmeler</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3986061515"/>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Düzensiz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Tramp</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İşletmeleri</a:t>
            </a:r>
            <a:br>
              <a:rPr lang="tr-TR" sz="2600" b="1" dirty="0" smtClean="0">
                <a:latin typeface="Times New Roman" panose="02020603050405020304" pitchFamily="18" charset="0"/>
                <a:cs typeface="Times New Roman" panose="02020603050405020304" pitchFamily="18" charset="0"/>
              </a:rPr>
            </a:br>
            <a:r>
              <a:rPr lang="tr-TR" sz="2600" b="1" dirty="0" smtClean="0">
                <a:latin typeface="Times New Roman" panose="02020603050405020304" pitchFamily="18" charset="0"/>
                <a:cs typeface="Times New Roman" panose="02020603050405020304" pitchFamily="18" charset="0"/>
              </a:rPr>
              <a:t/>
            </a:r>
            <a:br>
              <a:rPr lang="tr-TR" sz="2600" b="1"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ya da düzensiz taşımacılık, deniz taşımacılığının en eski taşımacılık türüdür. Bu taşımacılık türünde gemiler, nereden yük bulurlarsa oraya giderek, dünyanın her köşesine yük taşımaktadır. Diğer isminden de anlaşılacağı gibi seferler belirli bir programa bağlanmamış olup, gemiler nerede karlı yük bulurlarsa oraya gitmektedirler. 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taşımacılıkta yüklerin büyük çoğunluğunu dönemsel yükler oluşturmaktadır. Bu taşımacılıkta kömür hububat, maden cevheri gibi dökme yükler taşınmaktadır.</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3156964835"/>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Düzensiz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Tramp</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İşletmeleri</a:t>
            </a:r>
            <a:br>
              <a:rPr lang="tr-TR" sz="2600" b="1"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Bu taşımacılık türünde, işletmeler genellikle küçük boylu veya aile şirketi şeklindedir. . Günümüzde bu taşımacılık türünde arz-talep kuralları en güzel şekilde işlemektedir. Seferler belirli programa bağlanmadığından , bu işletmeler gemilerine yük aratırlar. Bu aşamada en önemli rolü gemi acenteleri ve brokerler oynamakta, yük ile geminin buluşmasına etken olmaktadırlar. Dünya navlun hareketlerine bağlı bir ortam içinde çalışma durumunda olduğundan 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işletmelerin dünya iş merkezlerini ve trendlerini yakından izlemeleri gerekmektedir. Bu nedenle bu işletmeler, brokerler ve </a:t>
            </a:r>
            <a:r>
              <a:rPr lang="tr-TR" sz="2600" cap="none" dirty="0" smtClean="0">
                <a:latin typeface="Times New Roman" panose="02020603050405020304" pitchFamily="18" charset="0"/>
                <a:cs typeface="Times New Roman" panose="02020603050405020304" pitchFamily="18" charset="0"/>
              </a:rPr>
              <a:t>acenteleri </a:t>
            </a:r>
            <a:r>
              <a:rPr lang="tr-TR" sz="2600" cap="none" dirty="0" smtClean="0">
                <a:latin typeface="Times New Roman" panose="02020603050405020304" pitchFamily="18" charset="0"/>
                <a:cs typeface="Times New Roman" panose="02020603050405020304" pitchFamily="18" charset="0"/>
              </a:rPr>
              <a:t>vasıtasıyla dünya navlun hareketlerini çok iyi takip etmeli, ekonomik, politik, sosyal ve doğal değişimler ve gelişmelerden anında haberdar olmalıdırlar.</a:t>
            </a: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976079677"/>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Düzenli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Liner</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a:t>
            </a: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Dünya ticaretinin globalleşmesi ile beraber deniz taşımacılığına olan talebin artması düzenli denizyolu taşımacılığını zorunlu kılmış ve 18. Yüzyıl ikinci yarısında düzenli (düzenli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taşımacılık başlamış ve düzenli sefer yapan işletmelere talep artmıştır.</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Bu taşımacılık şeklinde seferler belirli bir plan içinde taşıma programlarını yapmaktadırlar. Bu işletmeler düzenli hizmet verebilmeleri için 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(düzensiz) taşımacılığın tam tersine dönemsel yüklere değil de sabit pazara hizmet vermektedir. Bu nedenle bu işletmelerde pazar belirlidir ve her bir destinasyon için uygulanacak navlunlar da konferanslar tarafından tespit edilmektedir. </a:t>
            </a: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3135374627"/>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Düzenli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Liner</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a:t>
            </a: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taşımacılık 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taşımacılığa göre daha karmaşık bir yapıya sahiptir. 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taşımacılık yapan işletmeler belirli bir plan içinde taşıma yapmaları nedeniyle düzensiz hat (</a:t>
            </a:r>
            <a:r>
              <a:rPr lang="tr-TR" sz="2600" cap="none" dirty="0" err="1" smtClean="0">
                <a:latin typeface="Times New Roman" panose="02020603050405020304" pitchFamily="18" charset="0"/>
                <a:cs typeface="Times New Roman" panose="02020603050405020304" pitchFamily="18" charset="0"/>
              </a:rPr>
              <a:t>tramp</a:t>
            </a:r>
            <a:r>
              <a:rPr lang="tr-TR" sz="2600" cap="none" dirty="0" smtClean="0">
                <a:latin typeface="Times New Roman" panose="02020603050405020304" pitchFamily="18" charset="0"/>
                <a:cs typeface="Times New Roman" panose="02020603050405020304" pitchFamily="18" charset="0"/>
              </a:rPr>
              <a:t>) taşımacılığın aksine yeterli adet ve tonajda gemiyi hizmete sunması ve yeterli adette personelle donatması gerekmektedir. Planlı hatlarda taşımacılık yaparken 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işletmelerinin dikkate alması gereken faktörler vardır ki bunlar;</a:t>
            </a:r>
            <a:br>
              <a:rPr lang="tr-TR" sz="2600" cap="none" dirty="0" smtClean="0">
                <a:latin typeface="Times New Roman" panose="02020603050405020304" pitchFamily="18" charset="0"/>
                <a:cs typeface="Times New Roman" panose="02020603050405020304" pitchFamily="18" charset="0"/>
              </a:rPr>
            </a:br>
            <a:r>
              <a:rPr lang="tr-TR" sz="2600" cap="none" dirty="0">
                <a:latin typeface="Times New Roman" panose="02020603050405020304" pitchFamily="18" charset="0"/>
                <a:cs typeface="Times New Roman" panose="02020603050405020304" pitchFamily="18" charset="0"/>
              </a:rPr>
              <a:t/>
            </a:r>
            <a:br>
              <a:rPr lang="tr-TR" sz="2600" cap="none" dirty="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3634848320"/>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Düzenli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Liner</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a:t>
            </a: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Limanlar arasındaki yük cinsleri ve trafik yoğunluğu,</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Yük trafiğinin dönemsel değişimleri,</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Bu hatlarda çalışan şirketler, gemi adetleri ve sefer aralıkları,</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Navlun konferansları ve konferans navlun politikaları,</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Hatta sunulacak geminin tipi, adedi, tonajı,</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Düzenli olarak uğranacak limanlar ve özellikleri</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olur.</a:t>
            </a:r>
            <a:br>
              <a:rPr lang="tr-TR" sz="2600" cap="none" dirty="0" smtClean="0">
                <a:latin typeface="Times New Roman" panose="02020603050405020304" pitchFamily="18" charset="0"/>
                <a:cs typeface="Times New Roman" panose="02020603050405020304" pitchFamily="18" charset="0"/>
              </a:rPr>
            </a:b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2009677061"/>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210" y="1357700"/>
            <a:ext cx="12014888" cy="4967298"/>
          </a:xfrm>
        </p:spPr>
        <p:txBody>
          <a:bodyPr>
            <a:noAutofit/>
          </a:bodyPr>
          <a:lstStyle/>
          <a:p>
            <a:pPr algn="l"/>
            <a:r>
              <a:rPr lang="tr-TR" sz="2600" b="1" dirty="0" smtClean="0">
                <a:latin typeface="Times New Roman" panose="02020603050405020304" pitchFamily="18" charset="0"/>
                <a:cs typeface="Times New Roman" panose="02020603050405020304" pitchFamily="18" charset="0"/>
              </a:rPr>
              <a:t>Düzenli </a:t>
            </a:r>
            <a:r>
              <a:rPr lang="tr-TR" sz="2600" b="1" dirty="0">
                <a:latin typeface="Times New Roman" panose="02020603050405020304" pitchFamily="18" charset="0"/>
                <a:cs typeface="Times New Roman" panose="02020603050405020304" pitchFamily="18" charset="0"/>
              </a:rPr>
              <a:t>hat (</a:t>
            </a:r>
            <a:r>
              <a:rPr lang="tr-TR" sz="2600" b="1" dirty="0" err="1">
                <a:latin typeface="Times New Roman" panose="02020603050405020304" pitchFamily="18" charset="0"/>
                <a:cs typeface="Times New Roman" panose="02020603050405020304" pitchFamily="18" charset="0"/>
              </a:rPr>
              <a:t>Liner</a:t>
            </a:r>
            <a:r>
              <a:rPr lang="tr-TR" sz="2600" b="1" dirty="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İşletmeler</a:t>
            </a: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dirty="0" smtClean="0">
                <a:latin typeface="Times New Roman" panose="02020603050405020304" pitchFamily="18" charset="0"/>
                <a:cs typeface="Times New Roman" panose="02020603050405020304" pitchFamily="18" charset="0"/>
              </a:rPr>
              <a:t/>
            </a:r>
            <a:br>
              <a:rPr lang="tr-TR" sz="2600"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Bu işletmelerin büyük bir şirket haline gelebilmeleri ve idareyi sağlayabilmeleri için yüksek bir yatırım gerekmektedir. Pazarlama örgütleri kurmak, uğrayacak limanlar arası acente ağı oluşturmak, yönetim kadrosu için yatırıma ihtiyaç duyulmaktadır. Düzenli hat (</a:t>
            </a:r>
            <a:r>
              <a:rPr lang="tr-TR" sz="2600" cap="none" dirty="0" err="1" smtClean="0">
                <a:latin typeface="Times New Roman" panose="02020603050405020304" pitchFamily="18" charset="0"/>
                <a:cs typeface="Times New Roman" panose="02020603050405020304" pitchFamily="18" charset="0"/>
              </a:rPr>
              <a:t>liner</a:t>
            </a:r>
            <a:r>
              <a:rPr lang="tr-TR" sz="2600" cap="none" dirty="0" smtClean="0">
                <a:latin typeface="Times New Roman" panose="02020603050405020304" pitchFamily="18" charset="0"/>
                <a:cs typeface="Times New Roman" panose="02020603050405020304" pitchFamily="18" charset="0"/>
              </a:rPr>
              <a:t>) işletmelerinin gemi sefer, gün ve saatlerini daha önceden programlamaları zorunludur. </a:t>
            </a:r>
            <a:br>
              <a:rPr lang="tr-TR" sz="2600" cap="none" dirty="0" smtClean="0">
                <a:latin typeface="Times New Roman" panose="02020603050405020304" pitchFamily="18" charset="0"/>
                <a:cs typeface="Times New Roman" panose="02020603050405020304" pitchFamily="18" charset="0"/>
              </a:rPr>
            </a:br>
            <a:r>
              <a:rPr lang="tr-TR" sz="2600" cap="none" dirty="0" smtClean="0">
                <a:latin typeface="Times New Roman" panose="02020603050405020304" pitchFamily="18" charset="0"/>
                <a:cs typeface="Times New Roman" panose="02020603050405020304" pitchFamily="18" charset="0"/>
              </a:rPr>
              <a:t/>
            </a:r>
            <a:br>
              <a:rPr lang="tr-TR" sz="2600" cap="none" dirty="0" smtClean="0">
                <a:latin typeface="Times New Roman" panose="02020603050405020304" pitchFamily="18" charset="0"/>
                <a:cs typeface="Times New Roman" panose="02020603050405020304" pitchFamily="18" charset="0"/>
              </a:rPr>
            </a:br>
            <a:r>
              <a:rPr lang="tr-TR" sz="2600" cap="none" dirty="0">
                <a:latin typeface="Times New Roman" panose="02020603050405020304" pitchFamily="18" charset="0"/>
                <a:cs typeface="Times New Roman" panose="02020603050405020304" pitchFamily="18" charset="0"/>
              </a:rPr>
              <a:t/>
            </a:r>
            <a:br>
              <a:rPr lang="tr-TR" sz="2600" cap="none" dirty="0">
                <a:latin typeface="Times New Roman" panose="02020603050405020304" pitchFamily="18" charset="0"/>
                <a:cs typeface="Times New Roman" panose="02020603050405020304" pitchFamily="18" charset="0"/>
              </a:rPr>
            </a:br>
            <a:endParaRPr lang="tr-TR" sz="2600" cap="none"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1689" y="134778"/>
            <a:ext cx="1206586" cy="11224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Metin kutusu 4"/>
          <p:cNvSpPr txBox="1"/>
          <p:nvPr/>
        </p:nvSpPr>
        <p:spPr>
          <a:xfrm>
            <a:off x="1869990" y="34261"/>
            <a:ext cx="8837559" cy="1323439"/>
          </a:xfrm>
          <a:prstGeom prst="rect">
            <a:avLst/>
          </a:prstGeom>
          <a:noFill/>
        </p:spPr>
        <p:txBody>
          <a:bodyPr wrap="square" rtlCol="0">
            <a:spAutoFit/>
          </a:bodyPr>
          <a:lstStyle/>
          <a:p>
            <a:pPr algn="ctr"/>
            <a:r>
              <a:rPr lang="tr-TR" sz="2000" dirty="0" smtClean="0">
                <a:latin typeface="Times New Roman" panose="02020603050405020304" pitchFamily="18" charset="0"/>
                <a:cs typeface="Times New Roman" panose="02020603050405020304" pitchFamily="18" charset="0"/>
              </a:rPr>
              <a:t>T.C. ORDU ÜNİVERSİTESİ</a:t>
            </a:r>
          </a:p>
          <a:p>
            <a:pPr algn="ctr"/>
            <a:r>
              <a:rPr lang="tr-TR" sz="2000" dirty="0" smtClean="0">
                <a:latin typeface="Times New Roman" panose="02020603050405020304" pitchFamily="18" charset="0"/>
                <a:cs typeface="Times New Roman" panose="02020603050405020304" pitchFamily="18" charset="0"/>
              </a:rPr>
              <a:t>FATSA MESLEK YÜKSEKOKULU</a:t>
            </a:r>
          </a:p>
          <a:p>
            <a:pPr algn="ctr"/>
            <a:r>
              <a:rPr lang="tr-TR" sz="2000" dirty="0" smtClean="0">
                <a:latin typeface="Times New Roman" panose="02020603050405020304" pitchFamily="18" charset="0"/>
                <a:cs typeface="Times New Roman" panose="02020603050405020304" pitchFamily="18" charset="0"/>
              </a:rPr>
              <a:t>MOTORLU ARAÇLAR VE ULAŞTIRMA TEKNOLOJİLERİ BÖLÜMÜ</a:t>
            </a:r>
          </a:p>
          <a:p>
            <a:pPr algn="ctr"/>
            <a:r>
              <a:rPr lang="tr-TR" sz="2000" dirty="0" smtClean="0">
                <a:latin typeface="Times New Roman" panose="02020603050405020304" pitchFamily="18" charset="0"/>
                <a:cs typeface="Times New Roman" panose="02020603050405020304" pitchFamily="18" charset="0"/>
              </a:rPr>
              <a:t>DENİZ ULAŞTIRMA VE İŞLETME PROGRAMI</a:t>
            </a:r>
          </a:p>
        </p:txBody>
      </p:sp>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242" y="134778"/>
            <a:ext cx="1399660" cy="121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Metin kutusu 6"/>
          <p:cNvSpPr txBox="1"/>
          <p:nvPr/>
        </p:nvSpPr>
        <p:spPr>
          <a:xfrm>
            <a:off x="9168714" y="6425514"/>
            <a:ext cx="2957384" cy="369332"/>
          </a:xfrm>
          <a:prstGeom prst="rect">
            <a:avLst/>
          </a:prstGeom>
          <a:noFill/>
        </p:spPr>
        <p:txBody>
          <a:bodyPr wrap="square" rtlCol="0">
            <a:spAutoFit/>
          </a:bodyPr>
          <a:lstStyle/>
          <a:p>
            <a:pPr algn="r"/>
            <a:r>
              <a:rPr lang="tr-TR" dirty="0" err="1" smtClean="0"/>
              <a:t>Kpt</a:t>
            </a:r>
            <a:r>
              <a:rPr lang="tr-TR" dirty="0" smtClean="0"/>
              <a:t>. </a:t>
            </a:r>
            <a:r>
              <a:rPr lang="tr-TR" dirty="0" err="1" smtClean="0"/>
              <a:t>Öğr</a:t>
            </a:r>
            <a:r>
              <a:rPr lang="tr-TR" dirty="0" smtClean="0"/>
              <a:t>. Gör. Mehmet YAHŞİ</a:t>
            </a:r>
            <a:endParaRPr lang="tr-TR" dirty="0"/>
          </a:p>
        </p:txBody>
      </p:sp>
      <p:sp>
        <p:nvSpPr>
          <p:cNvPr id="11" name="Metin kutusu 10"/>
          <p:cNvSpPr txBox="1"/>
          <p:nvPr/>
        </p:nvSpPr>
        <p:spPr>
          <a:xfrm>
            <a:off x="111210" y="6425514"/>
            <a:ext cx="2957384" cy="369332"/>
          </a:xfrm>
          <a:prstGeom prst="rect">
            <a:avLst/>
          </a:prstGeom>
          <a:noFill/>
        </p:spPr>
        <p:txBody>
          <a:bodyPr wrap="square" rtlCol="0">
            <a:spAutoFit/>
          </a:bodyPr>
          <a:lstStyle/>
          <a:p>
            <a:r>
              <a:rPr lang="tr-TR" dirty="0"/>
              <a:t>DUİ108-DENİZ İŞLETMECİLİĞİ</a:t>
            </a:r>
          </a:p>
        </p:txBody>
      </p:sp>
    </p:spTree>
    <p:extLst>
      <p:ext uri="{BB962C8B-B14F-4D97-AF65-F5344CB8AC3E}">
        <p14:creationId xmlns:p14="http://schemas.microsoft.com/office/powerpoint/2010/main" val="19588516"/>
      </p:ext>
    </p:extLst>
  </p:cSld>
  <p:clrMapOvr>
    <a:masterClrMapping/>
  </p:clrMapOvr>
  <p:transition spd="slow">
    <p:randomBar dir="vert"/>
    <p:sndAc>
      <p:stSnd>
        <p:snd r:embed="rId3"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TC103457452[[fn=Gök]]</Template>
  <TotalTime>106</TotalTime>
  <Words>274</Words>
  <Application>Microsoft Office PowerPoint</Application>
  <PresentationFormat>Geniş ekran</PresentationFormat>
  <Paragraphs>64</Paragraphs>
  <Slides>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Gökyüzü</vt:lpstr>
      <vt:lpstr>BİRİNCİ HAFTA DERS NOTLARI</vt:lpstr>
      <vt:lpstr>DENİZ PİYASALARI  1950 yılında 500 milyon ton olan dünya deniz ticaret hacmi bugün 18 kat artarak 9 milyar tona ulaşmıştır. Hacim olarak dünya ticaretinin %75’i denizyoluyla, %16’sı demiryolu ve karayoluyla, %9’u boru hattı ile ve %0,3’ü havayoluyla gerçekleştirilmektedir.  Deniz ticareti iki türlü işletme yöntemi ile idare edilmektedir; -  Düzensiz hat (tramp) işletmeleri -  Düzenli hat (liner) işletmeler  </vt:lpstr>
      <vt:lpstr>Düzensiz hat (Tramp) İşletmeleri  Düzensiz hat (tramp) ya da düzensiz taşımacılık, deniz taşımacılığının en eski taşımacılık türüdür. Bu taşımacılık türünde gemiler, nereden yük bulurlarsa oraya giderek, dünyanın her köşesine yük taşımaktadır. Diğer isminden de anlaşılacağı gibi seferler belirli bir programa bağlanmamış olup, gemiler nerede karlı yük bulurlarsa oraya gitmektedirler. Düzensiz hat (tramp) taşımacılıkta yüklerin büyük çoğunluğunu dönemsel yükler oluşturmaktadır. Bu taşımacılıkta kömür hububat, maden cevheri gibi dökme yükler taşınmaktadır.  </vt:lpstr>
      <vt:lpstr>Düzensiz hat (Tramp) İşletmeleri  Bu taşımacılık türünde, işletmeler genellikle küçük boylu veya aile şirketi şeklindedir. . Günümüzde bu taşımacılık türünde arz-talep kuralları en güzel şekilde işlemektedir. Seferler belirli programa bağlanmadığından , bu işletmeler gemilerine yük aratırlar. Bu aşamada en önemli rolü gemi acenteleri ve brokerler oynamakta, yük ile geminin buluşmasına etken olmaktadırlar. Dünya navlun hareketlerine bağlı bir ortam içinde çalışma durumunda olduğundan düzensiz hat (tramp) işletmelerin dünya iş merkezlerini ve trendlerini yakından izlemeleri gerekmektedir. Bu nedenle bu işletmeler, brokerler ve acenteleri vasıtasıyla dünya navlun hareketlerini çok iyi takip etmeli, ekonomik, politik, sosyal ve doğal değişimler ve gelişmelerden anında haberdar olmalıdırlar.</vt:lpstr>
      <vt:lpstr>Düzenli hat (Liner) İşletmeler  Dünya ticaretinin globalleşmesi ile beraber deniz taşımacılığına olan talebin artması düzenli denizyolu taşımacılığını zorunlu kılmış ve 18. Yüzyıl ikinci yarısında düzenli (düzenli hat (liner)) taşımacılık başlamış ve düzenli sefer yapan işletmelere talep artmıştır. Bu taşımacılık şeklinde seferler belirli bir plan içinde taşıma programlarını yapmaktadırlar. Bu işletmeler düzenli hizmet verebilmeleri için düzensiz hat (tramp) (düzensiz) taşımacılığın tam tersine dönemsel yüklere değil de sabit pazara hizmet vermektedir. Bu nedenle bu işletmelerde pazar belirlidir ve her bir destinasyon için uygulanacak navlunlar da konferanslar tarafından tespit edilmektedir. </vt:lpstr>
      <vt:lpstr>Düzenli hat (Liner) İşletmeler  Düzenli hat (liner) taşımacılık düzensiz hat (tramp) taşımacılığa göre daha karmaşık bir yapıya sahiptir. Düzenli hat (liner) taşımacılık yapan işletmeler belirli bir plan içinde taşıma yapmaları nedeniyle düzensiz hat (tramp) taşımacılığın aksine yeterli adet ve tonajda gemiyi hizmete sunması ve yeterli adette personelle donatması gerekmektedir. Planlı hatlarda taşımacılık yaparken düzenli hat (liner) işletmelerinin dikkate alması gereken faktörler vardır ki bunlar;   </vt:lpstr>
      <vt:lpstr>Düzenli hat (Liner) İşletmeler   • Limanlar arasındaki yük cinsleri ve trafik yoğunluğu, • Yük trafiğinin dönemsel değişimleri, • Bu hatlarda çalışan şirketler, gemi adetleri ve sefer aralıkları, • Navlun konferansları ve konferans navlun politikaları, • Hatta sunulacak geminin tipi, adedi, tonajı, • Düzenli olarak uğranacak limanlar ve özellikleri olur. </vt:lpstr>
      <vt:lpstr>Düzenli hat (Liner) İşletmeler   Bu işletmelerin büyük bir şirket haline gelebilmeleri ve idareyi sağlayabilmeleri için yüksek bir yatırım gerekmektedir. Pazarlama örgütleri kurmak, uğrayacak limanlar arası acente ağı oluşturmak, yönetim kadrosu için yatırıma ihtiyaç duyulmaktadır. Düzenli hat (liner) işletmelerinin gemi sefer, gün ve saatlerini daha önceden programlamaları zorunludur.    </vt:lpstr>
    </vt:vector>
  </TitlesOfParts>
  <Company>Yahşi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Yahşi</dc:creator>
  <cp:lastModifiedBy>Mehmet Yahşi</cp:lastModifiedBy>
  <cp:revision>10</cp:revision>
  <dcterms:created xsi:type="dcterms:W3CDTF">2014-10-15T22:40:56Z</dcterms:created>
  <dcterms:modified xsi:type="dcterms:W3CDTF">2015-02-22T09:07:52Z</dcterms:modified>
</cp:coreProperties>
</file>